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3" r:id="rId3"/>
    <p:sldId id="257" r:id="rId4"/>
    <p:sldId id="261" r:id="rId5"/>
    <p:sldId id="262" r:id="rId6"/>
    <p:sldId id="264" r:id="rId7"/>
    <p:sldId id="265" r:id="rId8"/>
    <p:sldId id="267" r:id="rId9"/>
    <p:sldId id="266" r:id="rId10"/>
    <p:sldId id="258" r:id="rId11"/>
    <p:sldId id="259" r:id="rId12"/>
    <p:sldId id="260" r:id="rId13"/>
    <p:sldId id="268" r:id="rId14"/>
    <p:sldId id="269" r:id="rId15"/>
    <p:sldId id="270" r:id="rId16"/>
    <p:sldId id="272"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75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5.xml.rels><?xml version="1.0" encoding="UTF-8" standalone="yes"?>
<Relationships xmlns="http://schemas.openxmlformats.org/package/2006/relationships"><Relationship Id="rId3" Type="http://schemas.openxmlformats.org/officeDocument/2006/relationships/image" Target="../media/image8.svg"/><Relationship Id="rId7" Type="http://schemas.openxmlformats.org/officeDocument/2006/relationships/image" Target="../media/image12.svg"/><Relationship Id="rId2" Type="http://schemas.openxmlformats.org/officeDocument/2006/relationships/image" Target="../media/image7.png"/><Relationship Id="rId1" Type="http://schemas.openxmlformats.org/officeDocument/2006/relationships/hyperlink" Target="http://www.technolynx.com/careers" TargetMode="External"/><Relationship Id="rId6" Type="http://schemas.openxmlformats.org/officeDocument/2006/relationships/image" Target="../media/image11.png"/><Relationship Id="rId5" Type="http://schemas.openxmlformats.org/officeDocument/2006/relationships/image" Target="../media/image10.svg"/><Relationship Id="rId4" Type="http://schemas.openxmlformats.org/officeDocument/2006/relationships/image" Target="../media/image9.png"/></Relationships>
</file>

<file path=ppt/diagrams/_rels/drawing5.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2.sv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1.png"/><Relationship Id="rId5" Type="http://schemas.openxmlformats.org/officeDocument/2006/relationships/hyperlink" Target="http://www.technolynx.com/careers" TargetMode="External"/><Relationship Id="rId4" Type="http://schemas.openxmlformats.org/officeDocument/2006/relationships/image" Target="../media/image10.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E87A69-718F-4FF1-8E52-1062B7715D2A}" type="doc">
      <dgm:prSet loTypeId="urn:microsoft.com/office/officeart/2005/8/layout/default" loCatId="list" qsTypeId="urn:microsoft.com/office/officeart/2005/8/quickstyle/simple1" qsCatId="simple" csTypeId="urn:microsoft.com/office/officeart/2005/8/colors/colorful5" csCatId="colorful"/>
      <dgm:spPr/>
      <dgm:t>
        <a:bodyPr/>
        <a:lstStyle/>
        <a:p>
          <a:endParaRPr lang="en-US"/>
        </a:p>
      </dgm:t>
    </dgm:pt>
    <dgm:pt modelId="{63F4546C-1CAE-4134-A0B0-F04CB289EDB0}">
      <dgm:prSet/>
      <dgm:spPr/>
      <dgm:t>
        <a:bodyPr/>
        <a:lstStyle/>
        <a:p>
          <a:r>
            <a:rPr lang="en-US" b="0" i="0"/>
            <a:t>Equal opportunity: pre- and in-processing techniques</a:t>
          </a:r>
          <a:endParaRPr lang="en-US"/>
        </a:p>
      </dgm:t>
    </dgm:pt>
    <dgm:pt modelId="{C1690391-6B7A-4F00-B5EF-996C2CFE14A8}" type="parTrans" cxnId="{B4F157C5-4283-413D-92CF-F7C2BA21CC3A}">
      <dgm:prSet/>
      <dgm:spPr/>
      <dgm:t>
        <a:bodyPr/>
        <a:lstStyle/>
        <a:p>
          <a:endParaRPr lang="en-US"/>
        </a:p>
      </dgm:t>
    </dgm:pt>
    <dgm:pt modelId="{2004952B-D85E-479F-8D22-34254C43BE70}" type="sibTrans" cxnId="{B4F157C5-4283-413D-92CF-F7C2BA21CC3A}">
      <dgm:prSet/>
      <dgm:spPr/>
      <dgm:t>
        <a:bodyPr/>
        <a:lstStyle/>
        <a:p>
          <a:endParaRPr lang="en-US"/>
        </a:p>
      </dgm:t>
    </dgm:pt>
    <dgm:pt modelId="{3F9A0A75-1D65-441C-87B6-B386CA075F8A}">
      <dgm:prSet/>
      <dgm:spPr/>
      <dgm:t>
        <a:bodyPr/>
        <a:lstStyle/>
        <a:p>
          <a:r>
            <a:rPr lang="en-US" b="0" i="0"/>
            <a:t>Equal outcome: post-processing techniques</a:t>
          </a:r>
          <a:endParaRPr lang="en-US"/>
        </a:p>
      </dgm:t>
    </dgm:pt>
    <dgm:pt modelId="{9C6D394D-1F9F-4BFE-AE8C-178B13638877}" type="parTrans" cxnId="{E873A834-AA7C-445F-BACF-FF6AE12581B8}">
      <dgm:prSet/>
      <dgm:spPr/>
      <dgm:t>
        <a:bodyPr/>
        <a:lstStyle/>
        <a:p>
          <a:endParaRPr lang="en-US"/>
        </a:p>
      </dgm:t>
    </dgm:pt>
    <dgm:pt modelId="{4E8C9253-5F16-4F33-B0C4-B6CC80783692}" type="sibTrans" cxnId="{E873A834-AA7C-445F-BACF-FF6AE12581B8}">
      <dgm:prSet/>
      <dgm:spPr/>
      <dgm:t>
        <a:bodyPr/>
        <a:lstStyle/>
        <a:p>
          <a:endParaRPr lang="en-US"/>
        </a:p>
      </dgm:t>
    </dgm:pt>
    <dgm:pt modelId="{FC93B86D-204C-4C56-AEFC-17E882FF4437}" type="pres">
      <dgm:prSet presAssocID="{45E87A69-718F-4FF1-8E52-1062B7715D2A}" presName="diagram" presStyleCnt="0">
        <dgm:presLayoutVars>
          <dgm:dir/>
          <dgm:resizeHandles val="exact"/>
        </dgm:presLayoutVars>
      </dgm:prSet>
      <dgm:spPr/>
    </dgm:pt>
    <dgm:pt modelId="{CBA541EB-4597-415F-9D4B-7DD3AC3788BA}" type="pres">
      <dgm:prSet presAssocID="{63F4546C-1CAE-4134-A0B0-F04CB289EDB0}" presName="node" presStyleLbl="node1" presStyleIdx="0" presStyleCnt="2">
        <dgm:presLayoutVars>
          <dgm:bulletEnabled val="1"/>
        </dgm:presLayoutVars>
      </dgm:prSet>
      <dgm:spPr/>
    </dgm:pt>
    <dgm:pt modelId="{BFE2D1AB-C6E4-4BBA-8BD3-46B9C89CF51F}" type="pres">
      <dgm:prSet presAssocID="{2004952B-D85E-479F-8D22-34254C43BE70}" presName="sibTrans" presStyleCnt="0"/>
      <dgm:spPr/>
    </dgm:pt>
    <dgm:pt modelId="{BE90F784-C56C-4D37-B041-B9299E2E5CCC}" type="pres">
      <dgm:prSet presAssocID="{3F9A0A75-1D65-441C-87B6-B386CA075F8A}" presName="node" presStyleLbl="node1" presStyleIdx="1" presStyleCnt="2">
        <dgm:presLayoutVars>
          <dgm:bulletEnabled val="1"/>
        </dgm:presLayoutVars>
      </dgm:prSet>
      <dgm:spPr/>
    </dgm:pt>
  </dgm:ptLst>
  <dgm:cxnLst>
    <dgm:cxn modelId="{E873A834-AA7C-445F-BACF-FF6AE12581B8}" srcId="{45E87A69-718F-4FF1-8E52-1062B7715D2A}" destId="{3F9A0A75-1D65-441C-87B6-B386CA075F8A}" srcOrd="1" destOrd="0" parTransId="{9C6D394D-1F9F-4BFE-AE8C-178B13638877}" sibTransId="{4E8C9253-5F16-4F33-B0C4-B6CC80783692}"/>
    <dgm:cxn modelId="{C8778D36-4F05-46A7-9EC8-C00ACB240AA1}" type="presOf" srcId="{45E87A69-718F-4FF1-8E52-1062B7715D2A}" destId="{FC93B86D-204C-4C56-AEFC-17E882FF4437}" srcOrd="0" destOrd="0" presId="urn:microsoft.com/office/officeart/2005/8/layout/default"/>
    <dgm:cxn modelId="{0BD7B461-6014-4B72-BBEF-9CE337F57213}" type="presOf" srcId="{3F9A0A75-1D65-441C-87B6-B386CA075F8A}" destId="{BE90F784-C56C-4D37-B041-B9299E2E5CCC}" srcOrd="0" destOrd="0" presId="urn:microsoft.com/office/officeart/2005/8/layout/default"/>
    <dgm:cxn modelId="{3D7C504B-402E-4BC9-A11B-E73F826B6B67}" type="presOf" srcId="{63F4546C-1CAE-4134-A0B0-F04CB289EDB0}" destId="{CBA541EB-4597-415F-9D4B-7DD3AC3788BA}" srcOrd="0" destOrd="0" presId="urn:microsoft.com/office/officeart/2005/8/layout/default"/>
    <dgm:cxn modelId="{B4F157C5-4283-413D-92CF-F7C2BA21CC3A}" srcId="{45E87A69-718F-4FF1-8E52-1062B7715D2A}" destId="{63F4546C-1CAE-4134-A0B0-F04CB289EDB0}" srcOrd="0" destOrd="0" parTransId="{C1690391-6B7A-4F00-B5EF-996C2CFE14A8}" sibTransId="{2004952B-D85E-479F-8D22-34254C43BE70}"/>
    <dgm:cxn modelId="{DB4463E7-ABE2-4B25-B1F1-D0B96A38D244}" type="presParOf" srcId="{FC93B86D-204C-4C56-AEFC-17E882FF4437}" destId="{CBA541EB-4597-415F-9D4B-7DD3AC3788BA}" srcOrd="0" destOrd="0" presId="urn:microsoft.com/office/officeart/2005/8/layout/default"/>
    <dgm:cxn modelId="{F6E62D0B-C82C-4FF4-B3EC-FC8462B323BF}" type="presParOf" srcId="{FC93B86D-204C-4C56-AEFC-17E882FF4437}" destId="{BFE2D1AB-C6E4-4BBA-8BD3-46B9C89CF51F}" srcOrd="1" destOrd="0" presId="urn:microsoft.com/office/officeart/2005/8/layout/default"/>
    <dgm:cxn modelId="{F065E7CF-376D-4B2A-8A50-FFCB8A04F39E}" type="presParOf" srcId="{FC93B86D-204C-4C56-AEFC-17E882FF4437}" destId="{BE90F784-C56C-4D37-B041-B9299E2E5CCC}"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470FC4-9797-4767-9CBB-CF384A9EA37A}"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15D7BF66-20E2-418B-BF5F-A23D655AEB1A}">
      <dgm:prSet/>
      <dgm:spPr/>
      <dgm:t>
        <a:bodyPr/>
        <a:lstStyle/>
        <a:p>
          <a:r>
            <a:rPr lang="en-US" b="0" i="0"/>
            <a:t>AI Fairness 360 (open-source) : detection and mitigation</a:t>
          </a:r>
          <a:endParaRPr lang="en-US"/>
        </a:p>
      </dgm:t>
    </dgm:pt>
    <dgm:pt modelId="{B7CA5814-EC3D-4C67-90DF-0FB57583EF2B}" type="parTrans" cxnId="{8BDDB664-575D-40F9-B6EC-336AB9FFD453}">
      <dgm:prSet/>
      <dgm:spPr/>
      <dgm:t>
        <a:bodyPr/>
        <a:lstStyle/>
        <a:p>
          <a:endParaRPr lang="en-US"/>
        </a:p>
      </dgm:t>
    </dgm:pt>
    <dgm:pt modelId="{37BDE80A-D21E-4C2B-831C-78E4BAB00F0F}" type="sibTrans" cxnId="{8BDDB664-575D-40F9-B6EC-336AB9FFD453}">
      <dgm:prSet/>
      <dgm:spPr/>
      <dgm:t>
        <a:bodyPr/>
        <a:lstStyle/>
        <a:p>
          <a:endParaRPr lang="en-US"/>
        </a:p>
      </dgm:t>
    </dgm:pt>
    <dgm:pt modelId="{D368E7E0-D6D1-4567-A746-79456E8A6324}">
      <dgm:prSet/>
      <dgm:spPr/>
      <dgm:t>
        <a:bodyPr/>
        <a:lstStyle/>
        <a:p>
          <a:r>
            <a:rPr lang="en-US" b="0" i="0"/>
            <a:t>IBM Watson OpenScale : detection and mitigation</a:t>
          </a:r>
          <a:endParaRPr lang="en-US"/>
        </a:p>
      </dgm:t>
    </dgm:pt>
    <dgm:pt modelId="{9AD0D00D-0129-4907-9636-A8756EF0DD45}" type="parTrans" cxnId="{9FBDA3D6-E060-4189-96AD-3D63B74CBE47}">
      <dgm:prSet/>
      <dgm:spPr/>
      <dgm:t>
        <a:bodyPr/>
        <a:lstStyle/>
        <a:p>
          <a:endParaRPr lang="en-US"/>
        </a:p>
      </dgm:t>
    </dgm:pt>
    <dgm:pt modelId="{B4E45000-7D85-4C8F-93F0-E57A9506E62E}" type="sibTrans" cxnId="{9FBDA3D6-E060-4189-96AD-3D63B74CBE47}">
      <dgm:prSet/>
      <dgm:spPr/>
      <dgm:t>
        <a:bodyPr/>
        <a:lstStyle/>
        <a:p>
          <a:endParaRPr lang="en-US"/>
        </a:p>
      </dgm:t>
    </dgm:pt>
    <dgm:pt modelId="{9F308214-2E35-4120-A302-C6676C7CCE0F}">
      <dgm:prSet/>
      <dgm:spPr/>
      <dgm:t>
        <a:bodyPr/>
        <a:lstStyle/>
        <a:p>
          <a:r>
            <a:rPr lang="en-US" b="0" i="0"/>
            <a:t>Facebook FairnessFlow</a:t>
          </a:r>
          <a:endParaRPr lang="en-US"/>
        </a:p>
      </dgm:t>
    </dgm:pt>
    <dgm:pt modelId="{FB9E95FF-4546-4E73-B010-79AA062CD752}" type="parTrans" cxnId="{805D3BA7-1565-4CFF-B1A7-D28263909956}">
      <dgm:prSet/>
      <dgm:spPr/>
      <dgm:t>
        <a:bodyPr/>
        <a:lstStyle/>
        <a:p>
          <a:endParaRPr lang="en-US"/>
        </a:p>
      </dgm:t>
    </dgm:pt>
    <dgm:pt modelId="{2E907D93-89CE-4C7E-8E1F-21873AFC84E1}" type="sibTrans" cxnId="{805D3BA7-1565-4CFF-B1A7-D28263909956}">
      <dgm:prSet/>
      <dgm:spPr/>
      <dgm:t>
        <a:bodyPr/>
        <a:lstStyle/>
        <a:p>
          <a:endParaRPr lang="en-US"/>
        </a:p>
      </dgm:t>
    </dgm:pt>
    <dgm:pt modelId="{6B79BBFC-D214-4573-B0C9-471928C387CC}">
      <dgm:prSet/>
      <dgm:spPr/>
      <dgm:t>
        <a:bodyPr/>
        <a:lstStyle/>
        <a:p>
          <a:r>
            <a:rPr lang="en-US" b="0" i="0"/>
            <a:t>Pyometric FairnessAI : detection-only</a:t>
          </a:r>
          <a:endParaRPr lang="en-US"/>
        </a:p>
      </dgm:t>
    </dgm:pt>
    <dgm:pt modelId="{B402FD1E-A2F7-4C80-9013-79C681ED0E6C}" type="parTrans" cxnId="{D3D67030-3A29-40C5-A805-6B343439AD0F}">
      <dgm:prSet/>
      <dgm:spPr/>
      <dgm:t>
        <a:bodyPr/>
        <a:lstStyle/>
        <a:p>
          <a:endParaRPr lang="en-US"/>
        </a:p>
      </dgm:t>
    </dgm:pt>
    <dgm:pt modelId="{C262CF7E-C3F3-49BB-9303-62779563B8A5}" type="sibTrans" cxnId="{D3D67030-3A29-40C5-A805-6B343439AD0F}">
      <dgm:prSet/>
      <dgm:spPr/>
      <dgm:t>
        <a:bodyPr/>
        <a:lstStyle/>
        <a:p>
          <a:endParaRPr lang="en-US"/>
        </a:p>
      </dgm:t>
    </dgm:pt>
    <dgm:pt modelId="{331F2CB1-6C03-45DD-B711-84C71F59156D}">
      <dgm:prSet/>
      <dgm:spPr/>
      <dgm:t>
        <a:bodyPr/>
        <a:lstStyle/>
        <a:p>
          <a:r>
            <a:rPr lang="en-US" b="0" i="0"/>
            <a:t>Usually limited to rigid AI structures e.g. only binary classifiers etc.</a:t>
          </a:r>
          <a:endParaRPr lang="en-US"/>
        </a:p>
      </dgm:t>
    </dgm:pt>
    <dgm:pt modelId="{872C0838-48CF-458D-A28A-47E216672529}" type="parTrans" cxnId="{7E4C8299-56FB-48CF-B44D-0B64BD30FD5A}">
      <dgm:prSet/>
      <dgm:spPr/>
      <dgm:t>
        <a:bodyPr/>
        <a:lstStyle/>
        <a:p>
          <a:endParaRPr lang="en-US"/>
        </a:p>
      </dgm:t>
    </dgm:pt>
    <dgm:pt modelId="{CEB7DC4E-8D2B-48A3-92D9-D530EB632D0A}" type="sibTrans" cxnId="{7E4C8299-56FB-48CF-B44D-0B64BD30FD5A}">
      <dgm:prSet/>
      <dgm:spPr/>
      <dgm:t>
        <a:bodyPr/>
        <a:lstStyle/>
        <a:p>
          <a:endParaRPr lang="en-US"/>
        </a:p>
      </dgm:t>
    </dgm:pt>
    <dgm:pt modelId="{7A19EE6A-7315-4F42-98FC-DC3922670EA7}" type="pres">
      <dgm:prSet presAssocID="{AF470FC4-9797-4767-9CBB-CF384A9EA37A}" presName="diagram" presStyleCnt="0">
        <dgm:presLayoutVars>
          <dgm:dir/>
          <dgm:resizeHandles val="exact"/>
        </dgm:presLayoutVars>
      </dgm:prSet>
      <dgm:spPr/>
    </dgm:pt>
    <dgm:pt modelId="{EBE20172-9A3E-4651-991A-CED25596793D}" type="pres">
      <dgm:prSet presAssocID="{15D7BF66-20E2-418B-BF5F-A23D655AEB1A}" presName="node" presStyleLbl="node1" presStyleIdx="0" presStyleCnt="5">
        <dgm:presLayoutVars>
          <dgm:bulletEnabled val="1"/>
        </dgm:presLayoutVars>
      </dgm:prSet>
      <dgm:spPr/>
    </dgm:pt>
    <dgm:pt modelId="{AEDC4957-7258-4420-BB92-0C32C15B9329}" type="pres">
      <dgm:prSet presAssocID="{37BDE80A-D21E-4C2B-831C-78E4BAB00F0F}" presName="sibTrans" presStyleCnt="0"/>
      <dgm:spPr/>
    </dgm:pt>
    <dgm:pt modelId="{9CBC6B09-D7F7-4AFE-875D-E5575ED3E6DE}" type="pres">
      <dgm:prSet presAssocID="{D368E7E0-D6D1-4567-A746-79456E8A6324}" presName="node" presStyleLbl="node1" presStyleIdx="1" presStyleCnt="5">
        <dgm:presLayoutVars>
          <dgm:bulletEnabled val="1"/>
        </dgm:presLayoutVars>
      </dgm:prSet>
      <dgm:spPr/>
    </dgm:pt>
    <dgm:pt modelId="{5368FB38-A017-4A20-8E8C-DDAA881394DD}" type="pres">
      <dgm:prSet presAssocID="{B4E45000-7D85-4C8F-93F0-E57A9506E62E}" presName="sibTrans" presStyleCnt="0"/>
      <dgm:spPr/>
    </dgm:pt>
    <dgm:pt modelId="{411A84E9-220A-47A4-A2BB-78F91373B82B}" type="pres">
      <dgm:prSet presAssocID="{9F308214-2E35-4120-A302-C6676C7CCE0F}" presName="node" presStyleLbl="node1" presStyleIdx="2" presStyleCnt="5">
        <dgm:presLayoutVars>
          <dgm:bulletEnabled val="1"/>
        </dgm:presLayoutVars>
      </dgm:prSet>
      <dgm:spPr/>
    </dgm:pt>
    <dgm:pt modelId="{55240C08-080F-4E97-A6F3-5D4E12A97F39}" type="pres">
      <dgm:prSet presAssocID="{2E907D93-89CE-4C7E-8E1F-21873AFC84E1}" presName="sibTrans" presStyleCnt="0"/>
      <dgm:spPr/>
    </dgm:pt>
    <dgm:pt modelId="{E317C6E9-D80F-48B5-AE3F-BCF11531AB54}" type="pres">
      <dgm:prSet presAssocID="{6B79BBFC-D214-4573-B0C9-471928C387CC}" presName="node" presStyleLbl="node1" presStyleIdx="3" presStyleCnt="5">
        <dgm:presLayoutVars>
          <dgm:bulletEnabled val="1"/>
        </dgm:presLayoutVars>
      </dgm:prSet>
      <dgm:spPr/>
    </dgm:pt>
    <dgm:pt modelId="{C14E3EC8-EEDB-4026-8CD0-EA503DB5D77E}" type="pres">
      <dgm:prSet presAssocID="{C262CF7E-C3F3-49BB-9303-62779563B8A5}" presName="sibTrans" presStyleCnt="0"/>
      <dgm:spPr/>
    </dgm:pt>
    <dgm:pt modelId="{28D6CC57-6779-4237-8EDB-153D1FFF7CF9}" type="pres">
      <dgm:prSet presAssocID="{331F2CB1-6C03-45DD-B711-84C71F59156D}" presName="node" presStyleLbl="node1" presStyleIdx="4" presStyleCnt="5">
        <dgm:presLayoutVars>
          <dgm:bulletEnabled val="1"/>
        </dgm:presLayoutVars>
      </dgm:prSet>
      <dgm:spPr/>
    </dgm:pt>
  </dgm:ptLst>
  <dgm:cxnLst>
    <dgm:cxn modelId="{C54E0401-EEE2-43E6-ACE8-FAF551AC1C11}" type="presOf" srcId="{331F2CB1-6C03-45DD-B711-84C71F59156D}" destId="{28D6CC57-6779-4237-8EDB-153D1FFF7CF9}" srcOrd="0" destOrd="0" presId="urn:microsoft.com/office/officeart/2005/8/layout/default"/>
    <dgm:cxn modelId="{30B77D0A-6722-4E66-BA0A-8E1F471D6D61}" type="presOf" srcId="{D368E7E0-D6D1-4567-A746-79456E8A6324}" destId="{9CBC6B09-D7F7-4AFE-875D-E5575ED3E6DE}" srcOrd="0" destOrd="0" presId="urn:microsoft.com/office/officeart/2005/8/layout/default"/>
    <dgm:cxn modelId="{D3D67030-3A29-40C5-A805-6B343439AD0F}" srcId="{AF470FC4-9797-4767-9CBB-CF384A9EA37A}" destId="{6B79BBFC-D214-4573-B0C9-471928C387CC}" srcOrd="3" destOrd="0" parTransId="{B402FD1E-A2F7-4C80-9013-79C681ED0E6C}" sibTransId="{C262CF7E-C3F3-49BB-9303-62779563B8A5}"/>
    <dgm:cxn modelId="{3BEE7A60-356A-497E-8BB0-82F72C6D1848}" type="presOf" srcId="{15D7BF66-20E2-418B-BF5F-A23D655AEB1A}" destId="{EBE20172-9A3E-4651-991A-CED25596793D}" srcOrd="0" destOrd="0" presId="urn:microsoft.com/office/officeart/2005/8/layout/default"/>
    <dgm:cxn modelId="{8BDDB664-575D-40F9-B6EC-336AB9FFD453}" srcId="{AF470FC4-9797-4767-9CBB-CF384A9EA37A}" destId="{15D7BF66-20E2-418B-BF5F-A23D655AEB1A}" srcOrd="0" destOrd="0" parTransId="{B7CA5814-EC3D-4C67-90DF-0FB57583EF2B}" sibTransId="{37BDE80A-D21E-4C2B-831C-78E4BAB00F0F}"/>
    <dgm:cxn modelId="{51C54656-4E55-4027-B0A3-AF5ECE98CD89}" type="presOf" srcId="{AF470FC4-9797-4767-9CBB-CF384A9EA37A}" destId="{7A19EE6A-7315-4F42-98FC-DC3922670EA7}" srcOrd="0" destOrd="0" presId="urn:microsoft.com/office/officeart/2005/8/layout/default"/>
    <dgm:cxn modelId="{C41DD48A-271A-497A-B972-BBB472A0E7DF}" type="presOf" srcId="{6B79BBFC-D214-4573-B0C9-471928C387CC}" destId="{E317C6E9-D80F-48B5-AE3F-BCF11531AB54}" srcOrd="0" destOrd="0" presId="urn:microsoft.com/office/officeart/2005/8/layout/default"/>
    <dgm:cxn modelId="{7E4C8299-56FB-48CF-B44D-0B64BD30FD5A}" srcId="{AF470FC4-9797-4767-9CBB-CF384A9EA37A}" destId="{331F2CB1-6C03-45DD-B711-84C71F59156D}" srcOrd="4" destOrd="0" parTransId="{872C0838-48CF-458D-A28A-47E216672529}" sibTransId="{CEB7DC4E-8D2B-48A3-92D9-D530EB632D0A}"/>
    <dgm:cxn modelId="{77589F9D-2E70-4117-BACE-286C548F5F03}" type="presOf" srcId="{9F308214-2E35-4120-A302-C6676C7CCE0F}" destId="{411A84E9-220A-47A4-A2BB-78F91373B82B}" srcOrd="0" destOrd="0" presId="urn:microsoft.com/office/officeart/2005/8/layout/default"/>
    <dgm:cxn modelId="{805D3BA7-1565-4CFF-B1A7-D28263909956}" srcId="{AF470FC4-9797-4767-9CBB-CF384A9EA37A}" destId="{9F308214-2E35-4120-A302-C6676C7CCE0F}" srcOrd="2" destOrd="0" parTransId="{FB9E95FF-4546-4E73-B010-79AA062CD752}" sibTransId="{2E907D93-89CE-4C7E-8E1F-21873AFC84E1}"/>
    <dgm:cxn modelId="{9FBDA3D6-E060-4189-96AD-3D63B74CBE47}" srcId="{AF470FC4-9797-4767-9CBB-CF384A9EA37A}" destId="{D368E7E0-D6D1-4567-A746-79456E8A6324}" srcOrd="1" destOrd="0" parTransId="{9AD0D00D-0129-4907-9636-A8756EF0DD45}" sibTransId="{B4E45000-7D85-4C8F-93F0-E57A9506E62E}"/>
    <dgm:cxn modelId="{DED1DEF8-2BFE-4973-8533-D175D262D058}" type="presParOf" srcId="{7A19EE6A-7315-4F42-98FC-DC3922670EA7}" destId="{EBE20172-9A3E-4651-991A-CED25596793D}" srcOrd="0" destOrd="0" presId="urn:microsoft.com/office/officeart/2005/8/layout/default"/>
    <dgm:cxn modelId="{10C5C6B6-4A05-471A-9131-C81B5C15EF8F}" type="presParOf" srcId="{7A19EE6A-7315-4F42-98FC-DC3922670EA7}" destId="{AEDC4957-7258-4420-BB92-0C32C15B9329}" srcOrd="1" destOrd="0" presId="urn:microsoft.com/office/officeart/2005/8/layout/default"/>
    <dgm:cxn modelId="{695BCDC0-161A-4EC6-92A5-2FB54928CCA9}" type="presParOf" srcId="{7A19EE6A-7315-4F42-98FC-DC3922670EA7}" destId="{9CBC6B09-D7F7-4AFE-875D-E5575ED3E6DE}" srcOrd="2" destOrd="0" presId="urn:microsoft.com/office/officeart/2005/8/layout/default"/>
    <dgm:cxn modelId="{2C3AB1B6-2768-4440-9B83-2BD6E7DB222B}" type="presParOf" srcId="{7A19EE6A-7315-4F42-98FC-DC3922670EA7}" destId="{5368FB38-A017-4A20-8E8C-DDAA881394DD}" srcOrd="3" destOrd="0" presId="urn:microsoft.com/office/officeart/2005/8/layout/default"/>
    <dgm:cxn modelId="{D26399C7-0636-43EB-9453-D47421C55BCF}" type="presParOf" srcId="{7A19EE6A-7315-4F42-98FC-DC3922670EA7}" destId="{411A84E9-220A-47A4-A2BB-78F91373B82B}" srcOrd="4" destOrd="0" presId="urn:microsoft.com/office/officeart/2005/8/layout/default"/>
    <dgm:cxn modelId="{33BED3E7-CCEA-48C3-8A18-BF71B23A5718}" type="presParOf" srcId="{7A19EE6A-7315-4F42-98FC-DC3922670EA7}" destId="{55240C08-080F-4E97-A6F3-5D4E12A97F39}" srcOrd="5" destOrd="0" presId="urn:microsoft.com/office/officeart/2005/8/layout/default"/>
    <dgm:cxn modelId="{A5D0BC00-7870-4EE5-B8E0-C6E609A7B4F0}" type="presParOf" srcId="{7A19EE6A-7315-4F42-98FC-DC3922670EA7}" destId="{E317C6E9-D80F-48B5-AE3F-BCF11531AB54}" srcOrd="6" destOrd="0" presId="urn:microsoft.com/office/officeart/2005/8/layout/default"/>
    <dgm:cxn modelId="{0150D8E6-4446-4782-8E35-EE7938B6FE9F}" type="presParOf" srcId="{7A19EE6A-7315-4F42-98FC-DC3922670EA7}" destId="{C14E3EC8-EEDB-4026-8CD0-EA503DB5D77E}" srcOrd="7" destOrd="0" presId="urn:microsoft.com/office/officeart/2005/8/layout/default"/>
    <dgm:cxn modelId="{2EDCB41F-5194-42B7-B93D-BD09220967D3}" type="presParOf" srcId="{7A19EE6A-7315-4F42-98FC-DC3922670EA7}" destId="{28D6CC57-6779-4237-8EDB-153D1FFF7CF9}"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0D8E5CC-9D5F-4E5A-B63A-30684C1C3636}" type="doc">
      <dgm:prSet loTypeId="urn:microsoft.com/office/officeart/2005/8/layout/default" loCatId="list" qsTypeId="urn:microsoft.com/office/officeart/2005/8/quickstyle/simple1" qsCatId="simple" csTypeId="urn:microsoft.com/office/officeart/2005/8/colors/accent0_3" csCatId="mainScheme"/>
      <dgm:spPr/>
      <dgm:t>
        <a:bodyPr/>
        <a:lstStyle/>
        <a:p>
          <a:endParaRPr lang="en-US"/>
        </a:p>
      </dgm:t>
    </dgm:pt>
    <dgm:pt modelId="{363D6E96-5163-426C-9A60-E71B71023053}">
      <dgm:prSet/>
      <dgm:spPr/>
      <dgm:t>
        <a:bodyPr/>
        <a:lstStyle/>
        <a:p>
          <a:r>
            <a:rPr lang="en-US" b="0" i="0"/>
            <a:t>Fundamental Rights</a:t>
          </a:r>
          <a:endParaRPr lang="en-US"/>
        </a:p>
      </dgm:t>
    </dgm:pt>
    <dgm:pt modelId="{1F82A2FB-1113-4455-A5B7-FE7B4DF4C806}" type="parTrans" cxnId="{CCBE603A-E748-4FAC-B740-2AEFCA7A100A}">
      <dgm:prSet/>
      <dgm:spPr/>
      <dgm:t>
        <a:bodyPr/>
        <a:lstStyle/>
        <a:p>
          <a:endParaRPr lang="en-US"/>
        </a:p>
      </dgm:t>
    </dgm:pt>
    <dgm:pt modelId="{8A67B202-1504-47A1-A6F3-D1B51A75CA1F}" type="sibTrans" cxnId="{CCBE603A-E748-4FAC-B740-2AEFCA7A100A}">
      <dgm:prSet/>
      <dgm:spPr/>
      <dgm:t>
        <a:bodyPr/>
        <a:lstStyle/>
        <a:p>
          <a:endParaRPr lang="en-US"/>
        </a:p>
      </dgm:t>
    </dgm:pt>
    <dgm:pt modelId="{1533B5B6-1202-4ED2-B887-21744FFED595}">
      <dgm:prSet/>
      <dgm:spPr/>
      <dgm:t>
        <a:bodyPr/>
        <a:lstStyle/>
        <a:p>
          <a:r>
            <a:rPr lang="en-US" b="0" i="0"/>
            <a:t>Technical Robustness and Safety</a:t>
          </a:r>
          <a:endParaRPr lang="en-US"/>
        </a:p>
      </dgm:t>
    </dgm:pt>
    <dgm:pt modelId="{3FCEC5B7-B26F-4E2A-B5EC-A42C6A324252}" type="parTrans" cxnId="{9C35DB71-2342-4181-ADC7-6708D30DFF8D}">
      <dgm:prSet/>
      <dgm:spPr/>
      <dgm:t>
        <a:bodyPr/>
        <a:lstStyle/>
        <a:p>
          <a:endParaRPr lang="en-US"/>
        </a:p>
      </dgm:t>
    </dgm:pt>
    <dgm:pt modelId="{E9557DCD-D8FA-4347-8FBD-6E4EA0592BD4}" type="sibTrans" cxnId="{9C35DB71-2342-4181-ADC7-6708D30DFF8D}">
      <dgm:prSet/>
      <dgm:spPr/>
      <dgm:t>
        <a:bodyPr/>
        <a:lstStyle/>
        <a:p>
          <a:endParaRPr lang="en-US"/>
        </a:p>
      </dgm:t>
    </dgm:pt>
    <dgm:pt modelId="{6CF8D9AE-5C83-4641-9792-AD2536253871}">
      <dgm:prSet/>
      <dgm:spPr/>
      <dgm:t>
        <a:bodyPr/>
        <a:lstStyle/>
        <a:p>
          <a:r>
            <a:rPr lang="en-US" b="0" i="0"/>
            <a:t>Resilience to Attack and Security</a:t>
          </a:r>
          <a:endParaRPr lang="en-US"/>
        </a:p>
      </dgm:t>
    </dgm:pt>
    <dgm:pt modelId="{78B3B24F-D076-4458-87C3-A1417282B9F6}" type="parTrans" cxnId="{FE035E76-6E8E-4E5A-BF9A-8047724FE88E}">
      <dgm:prSet/>
      <dgm:spPr/>
      <dgm:t>
        <a:bodyPr/>
        <a:lstStyle/>
        <a:p>
          <a:endParaRPr lang="en-US"/>
        </a:p>
      </dgm:t>
    </dgm:pt>
    <dgm:pt modelId="{43D7DF30-9B4E-4253-BC90-EEBCA03D1419}" type="sibTrans" cxnId="{FE035E76-6E8E-4E5A-BF9A-8047724FE88E}">
      <dgm:prSet/>
      <dgm:spPr/>
      <dgm:t>
        <a:bodyPr/>
        <a:lstStyle/>
        <a:p>
          <a:endParaRPr lang="en-US"/>
        </a:p>
      </dgm:t>
    </dgm:pt>
    <dgm:pt modelId="{5966E493-7C2D-49B5-92C6-14552A8E2490}">
      <dgm:prSet/>
      <dgm:spPr/>
      <dgm:t>
        <a:bodyPr/>
        <a:lstStyle/>
        <a:p>
          <a:r>
            <a:rPr lang="en-US" b="0" i="0"/>
            <a:t>General Safety </a:t>
          </a:r>
          <a:endParaRPr lang="en-US"/>
        </a:p>
      </dgm:t>
    </dgm:pt>
    <dgm:pt modelId="{A355C697-B55E-4FC0-8559-A5F97171DFFD}" type="parTrans" cxnId="{659D1954-0C72-4D54-A24E-B20C796FC2AD}">
      <dgm:prSet/>
      <dgm:spPr/>
      <dgm:t>
        <a:bodyPr/>
        <a:lstStyle/>
        <a:p>
          <a:endParaRPr lang="en-US"/>
        </a:p>
      </dgm:t>
    </dgm:pt>
    <dgm:pt modelId="{C4A31791-0630-47B1-BBA2-110D26160496}" type="sibTrans" cxnId="{659D1954-0C72-4D54-A24E-B20C796FC2AD}">
      <dgm:prSet/>
      <dgm:spPr/>
      <dgm:t>
        <a:bodyPr/>
        <a:lstStyle/>
        <a:p>
          <a:endParaRPr lang="en-US"/>
        </a:p>
      </dgm:t>
    </dgm:pt>
    <dgm:pt modelId="{CBB1FCFC-0D18-4EC4-A6A4-A2170064D642}">
      <dgm:prSet/>
      <dgm:spPr/>
      <dgm:t>
        <a:bodyPr/>
        <a:lstStyle/>
        <a:p>
          <a:r>
            <a:rPr lang="en-US" b="0" i="0"/>
            <a:t>Accuracy </a:t>
          </a:r>
          <a:endParaRPr lang="en-US"/>
        </a:p>
      </dgm:t>
    </dgm:pt>
    <dgm:pt modelId="{602FFCE1-EE9F-4FC0-A89D-6131262A6EFB}" type="parTrans" cxnId="{98D9B4C8-8A81-41D1-A01C-6F86E384ABD4}">
      <dgm:prSet/>
      <dgm:spPr/>
      <dgm:t>
        <a:bodyPr/>
        <a:lstStyle/>
        <a:p>
          <a:endParaRPr lang="en-US"/>
        </a:p>
      </dgm:t>
    </dgm:pt>
    <dgm:pt modelId="{20635A2A-DB8C-47A0-BCEE-5EC6AEF22265}" type="sibTrans" cxnId="{98D9B4C8-8A81-41D1-A01C-6F86E384ABD4}">
      <dgm:prSet/>
      <dgm:spPr/>
      <dgm:t>
        <a:bodyPr/>
        <a:lstStyle/>
        <a:p>
          <a:endParaRPr lang="en-US"/>
        </a:p>
      </dgm:t>
    </dgm:pt>
    <dgm:pt modelId="{9FB9AB4C-A9FF-47BA-8B78-9C1C76A25716}">
      <dgm:prSet/>
      <dgm:spPr/>
      <dgm:t>
        <a:bodyPr/>
        <a:lstStyle/>
        <a:p>
          <a:r>
            <a:rPr lang="en-US" b="0" i="0"/>
            <a:t>Reliability, Fall-back plans and Reproducibility</a:t>
          </a:r>
          <a:endParaRPr lang="en-US"/>
        </a:p>
      </dgm:t>
    </dgm:pt>
    <dgm:pt modelId="{D9CA8B91-40E9-47AE-A542-EAAA03734D13}" type="parTrans" cxnId="{78995102-0089-47B1-9286-E952540D3ECC}">
      <dgm:prSet/>
      <dgm:spPr/>
      <dgm:t>
        <a:bodyPr/>
        <a:lstStyle/>
        <a:p>
          <a:endParaRPr lang="en-US"/>
        </a:p>
      </dgm:t>
    </dgm:pt>
    <dgm:pt modelId="{D412F8D5-0D01-4D4B-A445-69A6B83355BE}" type="sibTrans" cxnId="{78995102-0089-47B1-9286-E952540D3ECC}">
      <dgm:prSet/>
      <dgm:spPr/>
      <dgm:t>
        <a:bodyPr/>
        <a:lstStyle/>
        <a:p>
          <a:endParaRPr lang="en-US"/>
        </a:p>
      </dgm:t>
    </dgm:pt>
    <dgm:pt modelId="{9CDB84A8-A197-4278-BD3F-056636E270C2}">
      <dgm:prSet/>
      <dgm:spPr/>
      <dgm:t>
        <a:bodyPr/>
        <a:lstStyle/>
        <a:p>
          <a:r>
            <a:rPr lang="en-US" b="0" i="0"/>
            <a:t>Privacy and Data Governance </a:t>
          </a:r>
          <a:endParaRPr lang="en-US"/>
        </a:p>
      </dgm:t>
    </dgm:pt>
    <dgm:pt modelId="{F50730B5-DD00-4C1C-B5C2-C2DAB88254FA}" type="parTrans" cxnId="{B92911D6-94FB-4334-8C57-F21812A683F1}">
      <dgm:prSet/>
      <dgm:spPr/>
      <dgm:t>
        <a:bodyPr/>
        <a:lstStyle/>
        <a:p>
          <a:endParaRPr lang="en-US"/>
        </a:p>
      </dgm:t>
    </dgm:pt>
    <dgm:pt modelId="{0DAFC2A9-390A-49C1-A87B-79FFF910CF96}" type="sibTrans" cxnId="{B92911D6-94FB-4334-8C57-F21812A683F1}">
      <dgm:prSet/>
      <dgm:spPr/>
      <dgm:t>
        <a:bodyPr/>
        <a:lstStyle/>
        <a:p>
          <a:endParaRPr lang="en-US"/>
        </a:p>
      </dgm:t>
    </dgm:pt>
    <dgm:pt modelId="{BCC80651-F726-475E-8843-69AE393EB083}">
      <dgm:prSet/>
      <dgm:spPr/>
      <dgm:t>
        <a:bodyPr/>
        <a:lstStyle/>
        <a:p>
          <a:r>
            <a:rPr lang="en-US" b="0" i="0"/>
            <a:t>Transparency &amp; Tracebility</a:t>
          </a:r>
          <a:endParaRPr lang="en-US"/>
        </a:p>
      </dgm:t>
    </dgm:pt>
    <dgm:pt modelId="{6C924C56-6512-4E8B-A4DF-124CA582C840}" type="parTrans" cxnId="{0AB47A13-0E1E-411C-B7CA-1FF8772CDA14}">
      <dgm:prSet/>
      <dgm:spPr/>
      <dgm:t>
        <a:bodyPr/>
        <a:lstStyle/>
        <a:p>
          <a:endParaRPr lang="en-US"/>
        </a:p>
      </dgm:t>
    </dgm:pt>
    <dgm:pt modelId="{B1BD9FD6-DB52-477F-9B0F-8832159D4D2C}" type="sibTrans" cxnId="{0AB47A13-0E1E-411C-B7CA-1FF8772CDA14}">
      <dgm:prSet/>
      <dgm:spPr/>
      <dgm:t>
        <a:bodyPr/>
        <a:lstStyle/>
        <a:p>
          <a:endParaRPr lang="en-US"/>
        </a:p>
      </dgm:t>
    </dgm:pt>
    <dgm:pt modelId="{29D711A8-8911-4496-BD1D-FDBDD685757B}">
      <dgm:prSet/>
      <dgm:spPr/>
      <dgm:t>
        <a:bodyPr/>
        <a:lstStyle/>
        <a:p>
          <a:r>
            <a:rPr lang="en-US" b="0" i="0"/>
            <a:t>Diversity, Non-discrimination and Fairness</a:t>
          </a:r>
          <a:endParaRPr lang="en-US"/>
        </a:p>
      </dgm:t>
    </dgm:pt>
    <dgm:pt modelId="{7652C75B-DBE4-4ADE-8BD3-60C6584EACD1}" type="parTrans" cxnId="{B4B08BE8-7267-4AE1-91CC-0FE157BC13E0}">
      <dgm:prSet/>
      <dgm:spPr/>
      <dgm:t>
        <a:bodyPr/>
        <a:lstStyle/>
        <a:p>
          <a:endParaRPr lang="en-US"/>
        </a:p>
      </dgm:t>
    </dgm:pt>
    <dgm:pt modelId="{869BCC8B-4169-49FF-A34C-1F9B2FA27AFB}" type="sibTrans" cxnId="{B4B08BE8-7267-4AE1-91CC-0FE157BC13E0}">
      <dgm:prSet/>
      <dgm:spPr/>
      <dgm:t>
        <a:bodyPr/>
        <a:lstStyle/>
        <a:p>
          <a:endParaRPr lang="en-US"/>
        </a:p>
      </dgm:t>
    </dgm:pt>
    <dgm:pt modelId="{B2433645-B9DE-4B9B-86C5-AD243BD503D0}">
      <dgm:prSet/>
      <dgm:spPr/>
      <dgm:t>
        <a:bodyPr/>
        <a:lstStyle/>
        <a:p>
          <a:r>
            <a:rPr lang="en-US" b="0" i="0"/>
            <a:t>Currently self-assessment guideline only, eventually turning into legislation</a:t>
          </a:r>
          <a:endParaRPr lang="en-US"/>
        </a:p>
      </dgm:t>
    </dgm:pt>
    <dgm:pt modelId="{D26EF66A-EC23-485D-89DC-3B8D693F42A6}" type="parTrans" cxnId="{3B0C0658-5315-48EF-992A-795AD6E494F2}">
      <dgm:prSet/>
      <dgm:spPr/>
      <dgm:t>
        <a:bodyPr/>
        <a:lstStyle/>
        <a:p>
          <a:endParaRPr lang="en-US"/>
        </a:p>
      </dgm:t>
    </dgm:pt>
    <dgm:pt modelId="{9A897D4E-5763-4B5A-BD64-4E8DC1D03400}" type="sibTrans" cxnId="{3B0C0658-5315-48EF-992A-795AD6E494F2}">
      <dgm:prSet/>
      <dgm:spPr/>
      <dgm:t>
        <a:bodyPr/>
        <a:lstStyle/>
        <a:p>
          <a:endParaRPr lang="en-US"/>
        </a:p>
      </dgm:t>
    </dgm:pt>
    <dgm:pt modelId="{EACB2CC9-99F8-4E23-AFED-E5D97AC591F3}" type="pres">
      <dgm:prSet presAssocID="{90D8E5CC-9D5F-4E5A-B63A-30684C1C3636}" presName="diagram" presStyleCnt="0">
        <dgm:presLayoutVars>
          <dgm:dir/>
          <dgm:resizeHandles val="exact"/>
        </dgm:presLayoutVars>
      </dgm:prSet>
      <dgm:spPr/>
    </dgm:pt>
    <dgm:pt modelId="{8BD91250-524F-41A1-9400-F4C8181BF31F}" type="pres">
      <dgm:prSet presAssocID="{363D6E96-5163-426C-9A60-E71B71023053}" presName="node" presStyleLbl="node1" presStyleIdx="0" presStyleCnt="6">
        <dgm:presLayoutVars>
          <dgm:bulletEnabled val="1"/>
        </dgm:presLayoutVars>
      </dgm:prSet>
      <dgm:spPr/>
    </dgm:pt>
    <dgm:pt modelId="{0F3E623C-D842-461F-84F7-AE883BB55B38}" type="pres">
      <dgm:prSet presAssocID="{8A67B202-1504-47A1-A6F3-D1B51A75CA1F}" presName="sibTrans" presStyleCnt="0"/>
      <dgm:spPr/>
    </dgm:pt>
    <dgm:pt modelId="{B0BA3CCF-3E9A-4FB0-8D5F-8FFAD07D00C9}" type="pres">
      <dgm:prSet presAssocID="{1533B5B6-1202-4ED2-B887-21744FFED595}" presName="node" presStyleLbl="node1" presStyleIdx="1" presStyleCnt="6">
        <dgm:presLayoutVars>
          <dgm:bulletEnabled val="1"/>
        </dgm:presLayoutVars>
      </dgm:prSet>
      <dgm:spPr/>
    </dgm:pt>
    <dgm:pt modelId="{36BBD30C-4509-411E-ADD5-F2C5EFCAB5AF}" type="pres">
      <dgm:prSet presAssocID="{E9557DCD-D8FA-4347-8FBD-6E4EA0592BD4}" presName="sibTrans" presStyleCnt="0"/>
      <dgm:spPr/>
    </dgm:pt>
    <dgm:pt modelId="{3FF6566F-D0E9-4A49-A08B-1D81DB98FE7A}" type="pres">
      <dgm:prSet presAssocID="{9CDB84A8-A197-4278-BD3F-056636E270C2}" presName="node" presStyleLbl="node1" presStyleIdx="2" presStyleCnt="6">
        <dgm:presLayoutVars>
          <dgm:bulletEnabled val="1"/>
        </dgm:presLayoutVars>
      </dgm:prSet>
      <dgm:spPr/>
    </dgm:pt>
    <dgm:pt modelId="{68B61522-E081-43D6-9EAD-01ACFA7B3809}" type="pres">
      <dgm:prSet presAssocID="{0DAFC2A9-390A-49C1-A87B-79FFF910CF96}" presName="sibTrans" presStyleCnt="0"/>
      <dgm:spPr/>
    </dgm:pt>
    <dgm:pt modelId="{C6032F75-94B9-49F7-9DFB-C9632CCB52FD}" type="pres">
      <dgm:prSet presAssocID="{BCC80651-F726-475E-8843-69AE393EB083}" presName="node" presStyleLbl="node1" presStyleIdx="3" presStyleCnt="6">
        <dgm:presLayoutVars>
          <dgm:bulletEnabled val="1"/>
        </dgm:presLayoutVars>
      </dgm:prSet>
      <dgm:spPr/>
    </dgm:pt>
    <dgm:pt modelId="{E97213F6-A584-4DE6-A358-FE638A043E6D}" type="pres">
      <dgm:prSet presAssocID="{B1BD9FD6-DB52-477F-9B0F-8832159D4D2C}" presName="sibTrans" presStyleCnt="0"/>
      <dgm:spPr/>
    </dgm:pt>
    <dgm:pt modelId="{CA723D39-D158-443E-BDD9-9BFFB050B856}" type="pres">
      <dgm:prSet presAssocID="{29D711A8-8911-4496-BD1D-FDBDD685757B}" presName="node" presStyleLbl="node1" presStyleIdx="4" presStyleCnt="6">
        <dgm:presLayoutVars>
          <dgm:bulletEnabled val="1"/>
        </dgm:presLayoutVars>
      </dgm:prSet>
      <dgm:spPr/>
    </dgm:pt>
    <dgm:pt modelId="{2C86BB0C-8512-486B-B0D0-969A0CB2FA95}" type="pres">
      <dgm:prSet presAssocID="{869BCC8B-4169-49FF-A34C-1F9B2FA27AFB}" presName="sibTrans" presStyleCnt="0"/>
      <dgm:spPr/>
    </dgm:pt>
    <dgm:pt modelId="{517E28C6-A594-45B5-95D7-511337A63559}" type="pres">
      <dgm:prSet presAssocID="{B2433645-B9DE-4B9B-86C5-AD243BD503D0}" presName="node" presStyleLbl="node1" presStyleIdx="5" presStyleCnt="6">
        <dgm:presLayoutVars>
          <dgm:bulletEnabled val="1"/>
        </dgm:presLayoutVars>
      </dgm:prSet>
      <dgm:spPr/>
    </dgm:pt>
  </dgm:ptLst>
  <dgm:cxnLst>
    <dgm:cxn modelId="{78995102-0089-47B1-9286-E952540D3ECC}" srcId="{1533B5B6-1202-4ED2-B887-21744FFED595}" destId="{9FB9AB4C-A9FF-47BA-8B78-9C1C76A25716}" srcOrd="3" destOrd="0" parTransId="{D9CA8B91-40E9-47AE-A542-EAAA03734D13}" sibTransId="{D412F8D5-0D01-4D4B-A445-69A6B83355BE}"/>
    <dgm:cxn modelId="{0AB47A13-0E1E-411C-B7CA-1FF8772CDA14}" srcId="{90D8E5CC-9D5F-4E5A-B63A-30684C1C3636}" destId="{BCC80651-F726-475E-8843-69AE393EB083}" srcOrd="3" destOrd="0" parTransId="{6C924C56-6512-4E8B-A4DF-124CA582C840}" sibTransId="{B1BD9FD6-DB52-477F-9B0F-8832159D4D2C}"/>
    <dgm:cxn modelId="{69A6BF1B-62F4-4CE6-9D12-DD702FF9038D}" type="presOf" srcId="{BCC80651-F726-475E-8843-69AE393EB083}" destId="{C6032F75-94B9-49F7-9DFB-C9632CCB52FD}" srcOrd="0" destOrd="0" presId="urn:microsoft.com/office/officeart/2005/8/layout/default"/>
    <dgm:cxn modelId="{2AA93A31-054C-472E-8409-9A4698B612AA}" type="presOf" srcId="{9CDB84A8-A197-4278-BD3F-056636E270C2}" destId="{3FF6566F-D0E9-4A49-A08B-1D81DB98FE7A}" srcOrd="0" destOrd="0" presId="urn:microsoft.com/office/officeart/2005/8/layout/default"/>
    <dgm:cxn modelId="{CCBE603A-E748-4FAC-B740-2AEFCA7A100A}" srcId="{90D8E5CC-9D5F-4E5A-B63A-30684C1C3636}" destId="{363D6E96-5163-426C-9A60-E71B71023053}" srcOrd="0" destOrd="0" parTransId="{1F82A2FB-1113-4455-A5B7-FE7B4DF4C806}" sibTransId="{8A67B202-1504-47A1-A6F3-D1B51A75CA1F}"/>
    <dgm:cxn modelId="{9C35DB71-2342-4181-ADC7-6708D30DFF8D}" srcId="{90D8E5CC-9D5F-4E5A-B63A-30684C1C3636}" destId="{1533B5B6-1202-4ED2-B887-21744FFED595}" srcOrd="1" destOrd="0" parTransId="{3FCEC5B7-B26F-4E2A-B5EC-A42C6A324252}" sibTransId="{E9557DCD-D8FA-4347-8FBD-6E4EA0592BD4}"/>
    <dgm:cxn modelId="{659D1954-0C72-4D54-A24E-B20C796FC2AD}" srcId="{1533B5B6-1202-4ED2-B887-21744FFED595}" destId="{5966E493-7C2D-49B5-92C6-14552A8E2490}" srcOrd="1" destOrd="0" parTransId="{A355C697-B55E-4FC0-8559-A5F97171DFFD}" sibTransId="{C4A31791-0630-47B1-BBA2-110D26160496}"/>
    <dgm:cxn modelId="{FE035E76-6E8E-4E5A-BF9A-8047724FE88E}" srcId="{1533B5B6-1202-4ED2-B887-21744FFED595}" destId="{6CF8D9AE-5C83-4641-9792-AD2536253871}" srcOrd="0" destOrd="0" parTransId="{78B3B24F-D076-4458-87C3-A1417282B9F6}" sibTransId="{43D7DF30-9B4E-4253-BC90-EEBCA03D1419}"/>
    <dgm:cxn modelId="{BE461D57-DE4E-46F3-832E-B8D35AD9F29F}" type="presOf" srcId="{5966E493-7C2D-49B5-92C6-14552A8E2490}" destId="{B0BA3CCF-3E9A-4FB0-8D5F-8FFAD07D00C9}" srcOrd="0" destOrd="2" presId="urn:microsoft.com/office/officeart/2005/8/layout/default"/>
    <dgm:cxn modelId="{3B0C0658-5315-48EF-992A-795AD6E494F2}" srcId="{90D8E5CC-9D5F-4E5A-B63A-30684C1C3636}" destId="{B2433645-B9DE-4B9B-86C5-AD243BD503D0}" srcOrd="5" destOrd="0" parTransId="{D26EF66A-EC23-485D-89DC-3B8D693F42A6}" sibTransId="{9A897D4E-5763-4B5A-BD64-4E8DC1D03400}"/>
    <dgm:cxn modelId="{39253782-5B19-4AC3-B4A7-FAB0C5770CD8}" type="presOf" srcId="{B2433645-B9DE-4B9B-86C5-AD243BD503D0}" destId="{517E28C6-A594-45B5-95D7-511337A63559}" srcOrd="0" destOrd="0" presId="urn:microsoft.com/office/officeart/2005/8/layout/default"/>
    <dgm:cxn modelId="{DB2FB18F-FEE6-48B1-BEA6-32818F632D53}" type="presOf" srcId="{1533B5B6-1202-4ED2-B887-21744FFED595}" destId="{B0BA3CCF-3E9A-4FB0-8D5F-8FFAD07D00C9}" srcOrd="0" destOrd="0" presId="urn:microsoft.com/office/officeart/2005/8/layout/default"/>
    <dgm:cxn modelId="{A87C1FC7-21DC-41EA-A60F-52FC6205BF26}" type="presOf" srcId="{90D8E5CC-9D5F-4E5A-B63A-30684C1C3636}" destId="{EACB2CC9-99F8-4E23-AFED-E5D97AC591F3}" srcOrd="0" destOrd="0" presId="urn:microsoft.com/office/officeart/2005/8/layout/default"/>
    <dgm:cxn modelId="{98D9B4C8-8A81-41D1-A01C-6F86E384ABD4}" srcId="{1533B5B6-1202-4ED2-B887-21744FFED595}" destId="{CBB1FCFC-0D18-4EC4-A6A4-A2170064D642}" srcOrd="2" destOrd="0" parTransId="{602FFCE1-EE9F-4FC0-A89D-6131262A6EFB}" sibTransId="{20635A2A-DB8C-47A0-BCEE-5EC6AEF22265}"/>
    <dgm:cxn modelId="{18DE86C9-E541-4C74-B81E-62B97B65B2D7}" type="presOf" srcId="{6CF8D9AE-5C83-4641-9792-AD2536253871}" destId="{B0BA3CCF-3E9A-4FB0-8D5F-8FFAD07D00C9}" srcOrd="0" destOrd="1" presId="urn:microsoft.com/office/officeart/2005/8/layout/default"/>
    <dgm:cxn modelId="{00C488CD-AD06-4356-85B8-AB6A60F4609F}" type="presOf" srcId="{9FB9AB4C-A9FF-47BA-8B78-9C1C76A25716}" destId="{B0BA3CCF-3E9A-4FB0-8D5F-8FFAD07D00C9}" srcOrd="0" destOrd="4" presId="urn:microsoft.com/office/officeart/2005/8/layout/default"/>
    <dgm:cxn modelId="{B92911D6-94FB-4334-8C57-F21812A683F1}" srcId="{90D8E5CC-9D5F-4E5A-B63A-30684C1C3636}" destId="{9CDB84A8-A197-4278-BD3F-056636E270C2}" srcOrd="2" destOrd="0" parTransId="{F50730B5-DD00-4C1C-B5C2-C2DAB88254FA}" sibTransId="{0DAFC2A9-390A-49C1-A87B-79FFF910CF96}"/>
    <dgm:cxn modelId="{AF857FD6-EF00-4D95-9922-B371D4875C53}" type="presOf" srcId="{363D6E96-5163-426C-9A60-E71B71023053}" destId="{8BD91250-524F-41A1-9400-F4C8181BF31F}" srcOrd="0" destOrd="0" presId="urn:microsoft.com/office/officeart/2005/8/layout/default"/>
    <dgm:cxn modelId="{B4B08BE8-7267-4AE1-91CC-0FE157BC13E0}" srcId="{90D8E5CC-9D5F-4E5A-B63A-30684C1C3636}" destId="{29D711A8-8911-4496-BD1D-FDBDD685757B}" srcOrd="4" destOrd="0" parTransId="{7652C75B-DBE4-4ADE-8BD3-60C6584EACD1}" sibTransId="{869BCC8B-4169-49FF-A34C-1F9B2FA27AFB}"/>
    <dgm:cxn modelId="{2DD98AF8-4ADC-4C7E-8F78-6A75AA7205D2}" type="presOf" srcId="{CBB1FCFC-0D18-4EC4-A6A4-A2170064D642}" destId="{B0BA3CCF-3E9A-4FB0-8D5F-8FFAD07D00C9}" srcOrd="0" destOrd="3" presId="urn:microsoft.com/office/officeart/2005/8/layout/default"/>
    <dgm:cxn modelId="{7E2375FE-C5C2-43F3-9443-1FB2A9AF8AA0}" type="presOf" srcId="{29D711A8-8911-4496-BD1D-FDBDD685757B}" destId="{CA723D39-D158-443E-BDD9-9BFFB050B856}" srcOrd="0" destOrd="0" presId="urn:microsoft.com/office/officeart/2005/8/layout/default"/>
    <dgm:cxn modelId="{D8F4F03E-FEEE-4E92-9D48-348683377364}" type="presParOf" srcId="{EACB2CC9-99F8-4E23-AFED-E5D97AC591F3}" destId="{8BD91250-524F-41A1-9400-F4C8181BF31F}" srcOrd="0" destOrd="0" presId="urn:microsoft.com/office/officeart/2005/8/layout/default"/>
    <dgm:cxn modelId="{B1EBBFBE-9C83-4A97-A15F-EBC8F4044126}" type="presParOf" srcId="{EACB2CC9-99F8-4E23-AFED-E5D97AC591F3}" destId="{0F3E623C-D842-461F-84F7-AE883BB55B38}" srcOrd="1" destOrd="0" presId="urn:microsoft.com/office/officeart/2005/8/layout/default"/>
    <dgm:cxn modelId="{AC378CBA-DA10-4B00-B508-F7834A1E73FD}" type="presParOf" srcId="{EACB2CC9-99F8-4E23-AFED-E5D97AC591F3}" destId="{B0BA3CCF-3E9A-4FB0-8D5F-8FFAD07D00C9}" srcOrd="2" destOrd="0" presId="urn:microsoft.com/office/officeart/2005/8/layout/default"/>
    <dgm:cxn modelId="{DCA7AB82-435F-4940-881C-31986FA9109A}" type="presParOf" srcId="{EACB2CC9-99F8-4E23-AFED-E5D97AC591F3}" destId="{36BBD30C-4509-411E-ADD5-F2C5EFCAB5AF}" srcOrd="3" destOrd="0" presId="urn:microsoft.com/office/officeart/2005/8/layout/default"/>
    <dgm:cxn modelId="{1CA92400-2B8C-4F36-827C-8145BCB22B82}" type="presParOf" srcId="{EACB2CC9-99F8-4E23-AFED-E5D97AC591F3}" destId="{3FF6566F-D0E9-4A49-A08B-1D81DB98FE7A}" srcOrd="4" destOrd="0" presId="urn:microsoft.com/office/officeart/2005/8/layout/default"/>
    <dgm:cxn modelId="{7FBDAB11-9ECF-4ADF-82AF-CFB7039FC95C}" type="presParOf" srcId="{EACB2CC9-99F8-4E23-AFED-E5D97AC591F3}" destId="{68B61522-E081-43D6-9EAD-01ACFA7B3809}" srcOrd="5" destOrd="0" presId="urn:microsoft.com/office/officeart/2005/8/layout/default"/>
    <dgm:cxn modelId="{EFD46E22-8099-4B75-A579-054AD6BD42DF}" type="presParOf" srcId="{EACB2CC9-99F8-4E23-AFED-E5D97AC591F3}" destId="{C6032F75-94B9-49F7-9DFB-C9632CCB52FD}" srcOrd="6" destOrd="0" presId="urn:microsoft.com/office/officeart/2005/8/layout/default"/>
    <dgm:cxn modelId="{0D5607B9-8623-47BD-9654-BEA6541B8135}" type="presParOf" srcId="{EACB2CC9-99F8-4E23-AFED-E5D97AC591F3}" destId="{E97213F6-A584-4DE6-A358-FE638A043E6D}" srcOrd="7" destOrd="0" presId="urn:microsoft.com/office/officeart/2005/8/layout/default"/>
    <dgm:cxn modelId="{73BC8DCC-B976-45E1-B008-BB3FB9F519BD}" type="presParOf" srcId="{EACB2CC9-99F8-4E23-AFED-E5D97AC591F3}" destId="{CA723D39-D158-443E-BDD9-9BFFB050B856}" srcOrd="8" destOrd="0" presId="urn:microsoft.com/office/officeart/2005/8/layout/default"/>
    <dgm:cxn modelId="{96EC3652-CB88-4F99-8058-3AEE8DB7CEE6}" type="presParOf" srcId="{EACB2CC9-99F8-4E23-AFED-E5D97AC591F3}" destId="{2C86BB0C-8512-486B-B0D0-969A0CB2FA95}" srcOrd="9" destOrd="0" presId="urn:microsoft.com/office/officeart/2005/8/layout/default"/>
    <dgm:cxn modelId="{A5C5C5AC-A87F-4AF9-8A45-3D0D40159802}" type="presParOf" srcId="{EACB2CC9-99F8-4E23-AFED-E5D97AC591F3}" destId="{517E28C6-A594-45B5-95D7-511337A63559}"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CC0035D-ACE8-4D13-B72C-D7D103E52CB0}" type="doc">
      <dgm:prSet loTypeId="urn:microsoft.com/office/officeart/2005/8/layout/vList2" loCatId="list" qsTypeId="urn:microsoft.com/office/officeart/2005/8/quickstyle/simple1" qsCatId="simple" csTypeId="urn:microsoft.com/office/officeart/2018/5/colors/Iconchunking_neutralbg_colorful1" csCatId="colorful" phldr="1"/>
      <dgm:spPr/>
      <dgm:t>
        <a:bodyPr/>
        <a:lstStyle/>
        <a:p>
          <a:endParaRPr lang="en-US"/>
        </a:p>
      </dgm:t>
    </dgm:pt>
    <dgm:pt modelId="{2FE67045-02E3-4549-9791-6DA5FAF4F392}">
      <dgm:prSet/>
      <dgm:spPr/>
      <dgm:t>
        <a:bodyPr/>
        <a:lstStyle/>
        <a:p>
          <a:pPr>
            <a:lnSpc>
              <a:spcPct val="100000"/>
            </a:lnSpc>
          </a:pPr>
          <a:r>
            <a:rPr lang="en-US" b="0" i="0" dirty="0"/>
            <a:t>AI: Medical Imaging</a:t>
          </a:r>
          <a:endParaRPr lang="en-US" dirty="0"/>
        </a:p>
      </dgm:t>
    </dgm:pt>
    <dgm:pt modelId="{C88C6BBC-B6D0-4059-B0CE-DEB4BF4E5F6C}" type="parTrans" cxnId="{3ED7A223-B312-47AE-9EB6-B0FF2E93CEBE}">
      <dgm:prSet/>
      <dgm:spPr/>
      <dgm:t>
        <a:bodyPr/>
        <a:lstStyle/>
        <a:p>
          <a:endParaRPr lang="en-US"/>
        </a:p>
      </dgm:t>
    </dgm:pt>
    <dgm:pt modelId="{E0CE4B79-4E53-40FC-9F8C-EA702865ED5B}" type="sibTrans" cxnId="{3ED7A223-B312-47AE-9EB6-B0FF2E93CEBE}">
      <dgm:prSet/>
      <dgm:spPr/>
      <dgm:t>
        <a:bodyPr/>
        <a:lstStyle/>
        <a:p>
          <a:endParaRPr lang="en-US"/>
        </a:p>
      </dgm:t>
    </dgm:pt>
    <dgm:pt modelId="{76CA742A-7694-4A0E-B37B-C6E9D44CBAFD}">
      <dgm:prSet/>
      <dgm:spPr/>
      <dgm:t>
        <a:bodyPr/>
        <a:lstStyle/>
        <a:p>
          <a:pPr>
            <a:lnSpc>
              <a:spcPct val="100000"/>
            </a:lnSpc>
          </a:pPr>
          <a:r>
            <a:rPr lang="en-US" dirty="0"/>
            <a:t>AI: Fraud Detection</a:t>
          </a:r>
        </a:p>
      </dgm:t>
    </dgm:pt>
    <dgm:pt modelId="{B2F4336A-0C59-48F7-BB25-C4C1C64647CB}" type="parTrans" cxnId="{0D4D6CCE-DE96-4888-8430-4DF874E1DE2C}">
      <dgm:prSet/>
      <dgm:spPr/>
      <dgm:t>
        <a:bodyPr/>
        <a:lstStyle/>
        <a:p>
          <a:endParaRPr lang="en-US"/>
        </a:p>
      </dgm:t>
    </dgm:pt>
    <dgm:pt modelId="{0FF2C9A4-19E5-48A1-8C8C-E11A9F4D28CC}" type="sibTrans" cxnId="{0D4D6CCE-DE96-4888-8430-4DF874E1DE2C}">
      <dgm:prSet/>
      <dgm:spPr/>
      <dgm:t>
        <a:bodyPr/>
        <a:lstStyle/>
        <a:p>
          <a:endParaRPr lang="en-US"/>
        </a:p>
      </dgm:t>
    </dgm:pt>
    <dgm:pt modelId="{20FE5DFA-EADE-4840-9770-1977AA7E7439}">
      <dgm:prSet/>
      <dgm:spPr/>
      <dgm:t>
        <a:bodyPr/>
        <a:lstStyle/>
        <a:p>
          <a:pPr>
            <a:lnSpc>
              <a:spcPct val="100000"/>
            </a:lnSpc>
          </a:pPr>
          <a:r>
            <a:rPr lang="en-US" dirty="0"/>
            <a:t>AI: Object Recognition</a:t>
          </a:r>
        </a:p>
      </dgm:t>
    </dgm:pt>
    <dgm:pt modelId="{3D15F66C-13F2-4A4A-967A-1EA92A31AC4D}" type="parTrans" cxnId="{1C3A92E1-BF17-4B96-82CA-E0FB0B219AA4}">
      <dgm:prSet/>
      <dgm:spPr/>
      <dgm:t>
        <a:bodyPr/>
        <a:lstStyle/>
        <a:p>
          <a:endParaRPr lang="en-US"/>
        </a:p>
      </dgm:t>
    </dgm:pt>
    <dgm:pt modelId="{B379C1BD-14BC-47CD-8637-A18B5AB1EA91}" type="sibTrans" cxnId="{1C3A92E1-BF17-4B96-82CA-E0FB0B219AA4}">
      <dgm:prSet/>
      <dgm:spPr/>
      <dgm:t>
        <a:bodyPr/>
        <a:lstStyle/>
        <a:p>
          <a:endParaRPr lang="en-US"/>
        </a:p>
      </dgm:t>
    </dgm:pt>
    <dgm:pt modelId="{F048BF79-24C9-48EC-B95D-BCF7CDCA3C86}">
      <dgm:prSet/>
      <dgm:spPr/>
      <dgm:t>
        <a:bodyPr/>
        <a:lstStyle/>
        <a:p>
          <a:pPr>
            <a:lnSpc>
              <a:spcPct val="100000"/>
            </a:lnSpc>
          </a:pPr>
          <a:r>
            <a:rPr lang="en-US" dirty="0"/>
            <a:t>GPU: Accelerated Simulations</a:t>
          </a:r>
        </a:p>
      </dgm:t>
    </dgm:pt>
    <dgm:pt modelId="{45A0A7F5-3B8D-4DB0-8942-4B59811E30DF}" type="parTrans" cxnId="{0A65650E-4734-4590-881D-3A3C241A5906}">
      <dgm:prSet/>
      <dgm:spPr/>
      <dgm:t>
        <a:bodyPr/>
        <a:lstStyle/>
        <a:p>
          <a:endParaRPr lang="en-US"/>
        </a:p>
      </dgm:t>
    </dgm:pt>
    <dgm:pt modelId="{26043CD0-B31C-4FDF-A36E-562A8E9D209C}" type="sibTrans" cxnId="{0A65650E-4734-4590-881D-3A3C241A5906}">
      <dgm:prSet/>
      <dgm:spPr/>
      <dgm:t>
        <a:bodyPr/>
        <a:lstStyle/>
        <a:p>
          <a:endParaRPr lang="en-US"/>
        </a:p>
      </dgm:t>
    </dgm:pt>
    <dgm:pt modelId="{98AD8591-BDE6-4B6D-838A-923A3D04AE21}">
      <dgm:prSet/>
      <dgm:spPr/>
      <dgm:t>
        <a:bodyPr/>
        <a:lstStyle/>
        <a:p>
          <a:pPr>
            <a:lnSpc>
              <a:spcPct val="100000"/>
            </a:lnSpc>
          </a:pPr>
          <a:r>
            <a:rPr lang="en-US"/>
            <a:t>GPU: Embedded Video Coding</a:t>
          </a:r>
          <a:endParaRPr lang="en-US" dirty="0"/>
        </a:p>
      </dgm:t>
    </dgm:pt>
    <dgm:pt modelId="{4205B409-98E6-42DA-AB8A-8323B76317E8}" type="parTrans" cxnId="{C64C7E53-1E35-436A-9904-73F17B32FDD8}">
      <dgm:prSet/>
      <dgm:spPr/>
      <dgm:t>
        <a:bodyPr/>
        <a:lstStyle/>
        <a:p>
          <a:endParaRPr lang="en-US"/>
        </a:p>
      </dgm:t>
    </dgm:pt>
    <dgm:pt modelId="{3D39B523-C45D-4649-8E74-3A71F86D13B5}" type="sibTrans" cxnId="{C64C7E53-1E35-436A-9904-73F17B32FDD8}">
      <dgm:prSet/>
      <dgm:spPr/>
      <dgm:t>
        <a:bodyPr/>
        <a:lstStyle/>
        <a:p>
          <a:endParaRPr lang="en-US"/>
        </a:p>
      </dgm:t>
    </dgm:pt>
    <dgm:pt modelId="{147BD3AE-A923-4E91-ACDA-B291940C5D6C}" type="pres">
      <dgm:prSet presAssocID="{5CC0035D-ACE8-4D13-B72C-D7D103E52CB0}" presName="linear" presStyleCnt="0">
        <dgm:presLayoutVars>
          <dgm:animLvl val="lvl"/>
          <dgm:resizeHandles val="exact"/>
        </dgm:presLayoutVars>
      </dgm:prSet>
      <dgm:spPr/>
    </dgm:pt>
    <dgm:pt modelId="{5E956C4D-54DA-44F6-A472-74B78B0C0301}" type="pres">
      <dgm:prSet presAssocID="{2FE67045-02E3-4549-9791-6DA5FAF4F392}" presName="parentText" presStyleLbl="node1" presStyleIdx="0" presStyleCnt="5">
        <dgm:presLayoutVars>
          <dgm:chMax val="0"/>
          <dgm:bulletEnabled val="1"/>
        </dgm:presLayoutVars>
      </dgm:prSet>
      <dgm:spPr/>
    </dgm:pt>
    <dgm:pt modelId="{E4193A2C-E675-4B8C-A1DA-8945FC0B3A49}" type="pres">
      <dgm:prSet presAssocID="{E0CE4B79-4E53-40FC-9F8C-EA702865ED5B}" presName="spacer" presStyleCnt="0"/>
      <dgm:spPr/>
    </dgm:pt>
    <dgm:pt modelId="{ED35598A-F586-47FA-8A00-1F52A8AF8F8F}" type="pres">
      <dgm:prSet presAssocID="{76CA742A-7694-4A0E-B37B-C6E9D44CBAFD}" presName="parentText" presStyleLbl="node1" presStyleIdx="1" presStyleCnt="5">
        <dgm:presLayoutVars>
          <dgm:chMax val="0"/>
          <dgm:bulletEnabled val="1"/>
        </dgm:presLayoutVars>
      </dgm:prSet>
      <dgm:spPr/>
    </dgm:pt>
    <dgm:pt modelId="{5A47F3D5-1A03-4122-B8BD-1F9DB705FE76}" type="pres">
      <dgm:prSet presAssocID="{0FF2C9A4-19E5-48A1-8C8C-E11A9F4D28CC}" presName="spacer" presStyleCnt="0"/>
      <dgm:spPr/>
    </dgm:pt>
    <dgm:pt modelId="{2F947FE2-2430-4261-B2A0-871A932E835E}" type="pres">
      <dgm:prSet presAssocID="{20FE5DFA-EADE-4840-9770-1977AA7E7439}" presName="parentText" presStyleLbl="node1" presStyleIdx="2" presStyleCnt="5">
        <dgm:presLayoutVars>
          <dgm:chMax val="0"/>
          <dgm:bulletEnabled val="1"/>
        </dgm:presLayoutVars>
      </dgm:prSet>
      <dgm:spPr/>
    </dgm:pt>
    <dgm:pt modelId="{7AF5BD11-EA22-425A-8702-20883B330628}" type="pres">
      <dgm:prSet presAssocID="{B379C1BD-14BC-47CD-8637-A18B5AB1EA91}" presName="spacer" presStyleCnt="0"/>
      <dgm:spPr/>
    </dgm:pt>
    <dgm:pt modelId="{4E113DD6-C32B-4CB5-868D-3854B7BB4E69}" type="pres">
      <dgm:prSet presAssocID="{F048BF79-24C9-48EC-B95D-BCF7CDCA3C86}" presName="parentText" presStyleLbl="node1" presStyleIdx="3" presStyleCnt="5">
        <dgm:presLayoutVars>
          <dgm:chMax val="0"/>
          <dgm:bulletEnabled val="1"/>
        </dgm:presLayoutVars>
      </dgm:prSet>
      <dgm:spPr/>
    </dgm:pt>
    <dgm:pt modelId="{424FDA6D-6BC5-4DB0-999D-3A5BE7CBFBF7}" type="pres">
      <dgm:prSet presAssocID="{26043CD0-B31C-4FDF-A36E-562A8E9D209C}" presName="spacer" presStyleCnt="0"/>
      <dgm:spPr/>
    </dgm:pt>
    <dgm:pt modelId="{14E2F41A-475A-41E3-98C9-17629FAEB152}" type="pres">
      <dgm:prSet presAssocID="{98AD8591-BDE6-4B6D-838A-923A3D04AE21}" presName="parentText" presStyleLbl="node1" presStyleIdx="4" presStyleCnt="5">
        <dgm:presLayoutVars>
          <dgm:chMax val="0"/>
          <dgm:bulletEnabled val="1"/>
        </dgm:presLayoutVars>
      </dgm:prSet>
      <dgm:spPr/>
    </dgm:pt>
  </dgm:ptLst>
  <dgm:cxnLst>
    <dgm:cxn modelId="{0A65650E-4734-4590-881D-3A3C241A5906}" srcId="{5CC0035D-ACE8-4D13-B72C-D7D103E52CB0}" destId="{F048BF79-24C9-48EC-B95D-BCF7CDCA3C86}" srcOrd="3" destOrd="0" parTransId="{45A0A7F5-3B8D-4DB0-8942-4B59811E30DF}" sibTransId="{26043CD0-B31C-4FDF-A36E-562A8E9D209C}"/>
    <dgm:cxn modelId="{3ED7A223-B312-47AE-9EB6-B0FF2E93CEBE}" srcId="{5CC0035D-ACE8-4D13-B72C-D7D103E52CB0}" destId="{2FE67045-02E3-4549-9791-6DA5FAF4F392}" srcOrd="0" destOrd="0" parTransId="{C88C6BBC-B6D0-4059-B0CE-DEB4BF4E5F6C}" sibTransId="{E0CE4B79-4E53-40FC-9F8C-EA702865ED5B}"/>
    <dgm:cxn modelId="{3E469F3E-C928-497E-85FD-382CB1D0DE1D}" type="presOf" srcId="{98AD8591-BDE6-4B6D-838A-923A3D04AE21}" destId="{14E2F41A-475A-41E3-98C9-17629FAEB152}" srcOrd="0" destOrd="0" presId="urn:microsoft.com/office/officeart/2005/8/layout/vList2"/>
    <dgm:cxn modelId="{3312195D-F912-4BA4-87DC-DF34A61BF3C6}" type="presOf" srcId="{5CC0035D-ACE8-4D13-B72C-D7D103E52CB0}" destId="{147BD3AE-A923-4E91-ACDA-B291940C5D6C}" srcOrd="0" destOrd="0" presId="urn:microsoft.com/office/officeart/2005/8/layout/vList2"/>
    <dgm:cxn modelId="{BDD0CB71-19AC-45B2-A01F-372856BFD9EF}" type="presOf" srcId="{76CA742A-7694-4A0E-B37B-C6E9D44CBAFD}" destId="{ED35598A-F586-47FA-8A00-1F52A8AF8F8F}" srcOrd="0" destOrd="0" presId="urn:microsoft.com/office/officeart/2005/8/layout/vList2"/>
    <dgm:cxn modelId="{C64C7E53-1E35-436A-9904-73F17B32FDD8}" srcId="{5CC0035D-ACE8-4D13-B72C-D7D103E52CB0}" destId="{98AD8591-BDE6-4B6D-838A-923A3D04AE21}" srcOrd="4" destOrd="0" parTransId="{4205B409-98E6-42DA-AB8A-8323B76317E8}" sibTransId="{3D39B523-C45D-4649-8E74-3A71F86D13B5}"/>
    <dgm:cxn modelId="{6B6A79A1-5B2D-4C8E-9F92-3EB8FFF6CA5B}" type="presOf" srcId="{20FE5DFA-EADE-4840-9770-1977AA7E7439}" destId="{2F947FE2-2430-4261-B2A0-871A932E835E}" srcOrd="0" destOrd="0" presId="urn:microsoft.com/office/officeart/2005/8/layout/vList2"/>
    <dgm:cxn modelId="{98618EB1-8E4D-4C0D-AA4F-EA0DF241EC49}" type="presOf" srcId="{2FE67045-02E3-4549-9791-6DA5FAF4F392}" destId="{5E956C4D-54DA-44F6-A472-74B78B0C0301}" srcOrd="0" destOrd="0" presId="urn:microsoft.com/office/officeart/2005/8/layout/vList2"/>
    <dgm:cxn modelId="{0D4D6CCE-DE96-4888-8430-4DF874E1DE2C}" srcId="{5CC0035D-ACE8-4D13-B72C-D7D103E52CB0}" destId="{76CA742A-7694-4A0E-B37B-C6E9D44CBAFD}" srcOrd="1" destOrd="0" parTransId="{B2F4336A-0C59-48F7-BB25-C4C1C64647CB}" sibTransId="{0FF2C9A4-19E5-48A1-8C8C-E11A9F4D28CC}"/>
    <dgm:cxn modelId="{1C3A92E1-BF17-4B96-82CA-E0FB0B219AA4}" srcId="{5CC0035D-ACE8-4D13-B72C-D7D103E52CB0}" destId="{20FE5DFA-EADE-4840-9770-1977AA7E7439}" srcOrd="2" destOrd="0" parTransId="{3D15F66C-13F2-4A4A-967A-1EA92A31AC4D}" sibTransId="{B379C1BD-14BC-47CD-8637-A18B5AB1EA91}"/>
    <dgm:cxn modelId="{F096ADFE-3999-43C0-94BE-B61CC5A312D3}" type="presOf" srcId="{F048BF79-24C9-48EC-B95D-BCF7CDCA3C86}" destId="{4E113DD6-C32B-4CB5-868D-3854B7BB4E69}" srcOrd="0" destOrd="0" presId="urn:microsoft.com/office/officeart/2005/8/layout/vList2"/>
    <dgm:cxn modelId="{2497269A-3890-4C33-A82E-165813CDDCD7}" type="presParOf" srcId="{147BD3AE-A923-4E91-ACDA-B291940C5D6C}" destId="{5E956C4D-54DA-44F6-A472-74B78B0C0301}" srcOrd="0" destOrd="0" presId="urn:microsoft.com/office/officeart/2005/8/layout/vList2"/>
    <dgm:cxn modelId="{CDCFECA2-37AA-486B-9ECE-C8E6022C84FE}" type="presParOf" srcId="{147BD3AE-A923-4E91-ACDA-B291940C5D6C}" destId="{E4193A2C-E675-4B8C-A1DA-8945FC0B3A49}" srcOrd="1" destOrd="0" presId="urn:microsoft.com/office/officeart/2005/8/layout/vList2"/>
    <dgm:cxn modelId="{8A532EEC-4030-4829-97E4-6D4EC7A1A408}" type="presParOf" srcId="{147BD3AE-A923-4E91-ACDA-B291940C5D6C}" destId="{ED35598A-F586-47FA-8A00-1F52A8AF8F8F}" srcOrd="2" destOrd="0" presId="urn:microsoft.com/office/officeart/2005/8/layout/vList2"/>
    <dgm:cxn modelId="{13EDA82D-8FB3-491A-93F8-0FEC2D6AF5D6}" type="presParOf" srcId="{147BD3AE-A923-4E91-ACDA-B291940C5D6C}" destId="{5A47F3D5-1A03-4122-B8BD-1F9DB705FE76}" srcOrd="3" destOrd="0" presId="urn:microsoft.com/office/officeart/2005/8/layout/vList2"/>
    <dgm:cxn modelId="{3EB63C26-C068-42B4-9E06-D4BEDC61FEB7}" type="presParOf" srcId="{147BD3AE-A923-4E91-ACDA-B291940C5D6C}" destId="{2F947FE2-2430-4261-B2A0-871A932E835E}" srcOrd="4" destOrd="0" presId="urn:microsoft.com/office/officeart/2005/8/layout/vList2"/>
    <dgm:cxn modelId="{270F3929-4E71-41E2-9211-4E865730D959}" type="presParOf" srcId="{147BD3AE-A923-4E91-ACDA-B291940C5D6C}" destId="{7AF5BD11-EA22-425A-8702-20883B330628}" srcOrd="5" destOrd="0" presId="urn:microsoft.com/office/officeart/2005/8/layout/vList2"/>
    <dgm:cxn modelId="{8700A791-ED92-4065-962F-25067B4A79D6}" type="presParOf" srcId="{147BD3AE-A923-4E91-ACDA-B291940C5D6C}" destId="{4E113DD6-C32B-4CB5-868D-3854B7BB4E69}" srcOrd="6" destOrd="0" presId="urn:microsoft.com/office/officeart/2005/8/layout/vList2"/>
    <dgm:cxn modelId="{10754809-6C9E-4DAB-A857-A67308A6AA51}" type="presParOf" srcId="{147BD3AE-A923-4E91-ACDA-B291940C5D6C}" destId="{424FDA6D-6BC5-4DB0-999D-3A5BE7CBFBF7}" srcOrd="7" destOrd="0" presId="urn:microsoft.com/office/officeart/2005/8/layout/vList2"/>
    <dgm:cxn modelId="{BCEB631A-AF4E-47C5-B592-CE6875658FEB}" type="presParOf" srcId="{147BD3AE-A923-4E91-ACDA-B291940C5D6C}" destId="{14E2F41A-475A-41E3-98C9-17629FAEB152}"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CC0035D-ACE8-4D13-B72C-D7D103E52CB0}"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FE67045-02E3-4549-9791-6DA5FAF4F392}">
      <dgm:prSet/>
      <dgm:spPr/>
      <dgm:t>
        <a:bodyPr/>
        <a:lstStyle/>
        <a:p>
          <a:r>
            <a:rPr lang="en-US" b="0" i="0" dirty="0"/>
            <a:t>… and hunting for candidates for the </a:t>
          </a:r>
          <a:r>
            <a:rPr lang="en-US" b="1" i="0" dirty="0"/>
            <a:t>R&amp;D Software Engineer </a:t>
          </a:r>
          <a:r>
            <a:rPr lang="en-US" b="0" i="0" dirty="0"/>
            <a:t>role too!</a:t>
          </a:r>
          <a:endParaRPr lang="en-US" dirty="0"/>
        </a:p>
      </dgm:t>
    </dgm:pt>
    <dgm:pt modelId="{C88C6BBC-B6D0-4059-B0CE-DEB4BF4E5F6C}" type="parTrans" cxnId="{3ED7A223-B312-47AE-9EB6-B0FF2E93CEBE}">
      <dgm:prSet/>
      <dgm:spPr/>
      <dgm:t>
        <a:bodyPr/>
        <a:lstStyle/>
        <a:p>
          <a:endParaRPr lang="en-US"/>
        </a:p>
      </dgm:t>
    </dgm:pt>
    <dgm:pt modelId="{E0CE4B79-4E53-40FC-9F8C-EA702865ED5B}" type="sibTrans" cxnId="{3ED7A223-B312-47AE-9EB6-B0FF2E93CEBE}">
      <dgm:prSet/>
      <dgm:spPr/>
      <dgm:t>
        <a:bodyPr/>
        <a:lstStyle/>
        <a:p>
          <a:endParaRPr lang="en-US"/>
        </a:p>
      </dgm:t>
    </dgm:pt>
    <dgm:pt modelId="{76CA742A-7694-4A0E-B37B-C6E9D44CBAFD}">
      <dgm:prSet/>
      <dgm:spPr/>
      <dgm:t>
        <a:bodyPr/>
        <a:lstStyle/>
        <a:p>
          <a:r>
            <a:rPr lang="en-US" b="0" i="0">
              <a:hlinkClick xmlns:r="http://schemas.openxmlformats.org/officeDocument/2006/relationships" r:id="rId1"/>
            </a:rPr>
            <a:t>www.technolynx.com/careers</a:t>
          </a:r>
          <a:endParaRPr lang="en-US"/>
        </a:p>
      </dgm:t>
    </dgm:pt>
    <dgm:pt modelId="{B2F4336A-0C59-48F7-BB25-C4C1C64647CB}" type="parTrans" cxnId="{0D4D6CCE-DE96-4888-8430-4DF874E1DE2C}">
      <dgm:prSet/>
      <dgm:spPr/>
      <dgm:t>
        <a:bodyPr/>
        <a:lstStyle/>
        <a:p>
          <a:endParaRPr lang="en-US"/>
        </a:p>
      </dgm:t>
    </dgm:pt>
    <dgm:pt modelId="{0FF2C9A4-19E5-48A1-8C8C-E11A9F4D28CC}" type="sibTrans" cxnId="{0D4D6CCE-DE96-4888-8430-4DF874E1DE2C}">
      <dgm:prSet/>
      <dgm:spPr/>
      <dgm:t>
        <a:bodyPr/>
        <a:lstStyle/>
        <a:p>
          <a:endParaRPr lang="en-US"/>
        </a:p>
      </dgm:t>
    </dgm:pt>
    <dgm:pt modelId="{616599FA-FEE0-413B-A856-4BCE69347424}">
      <dgm:prSet/>
      <dgm:spPr/>
      <dgm:t>
        <a:bodyPr/>
        <a:lstStyle/>
        <a:p>
          <a:r>
            <a:rPr lang="en-US" b="0" i="0"/>
            <a:t>careers@technolynx.com</a:t>
          </a:r>
          <a:endParaRPr lang="en-US"/>
        </a:p>
      </dgm:t>
    </dgm:pt>
    <dgm:pt modelId="{9FDA0B35-EB0A-4FAD-B58B-366FB7EF399D}" type="parTrans" cxnId="{5B3617F4-9598-49CF-9758-AD3F5406DEF4}">
      <dgm:prSet/>
      <dgm:spPr/>
      <dgm:t>
        <a:bodyPr/>
        <a:lstStyle/>
        <a:p>
          <a:endParaRPr lang="en-US"/>
        </a:p>
      </dgm:t>
    </dgm:pt>
    <dgm:pt modelId="{A30E6B28-0EDB-4FFB-8FAF-B1830A5106DD}" type="sibTrans" cxnId="{5B3617F4-9598-49CF-9758-AD3F5406DEF4}">
      <dgm:prSet/>
      <dgm:spPr/>
      <dgm:t>
        <a:bodyPr/>
        <a:lstStyle/>
        <a:p>
          <a:endParaRPr lang="en-US"/>
        </a:p>
      </dgm:t>
    </dgm:pt>
    <dgm:pt modelId="{13AC0A68-1985-4C52-884A-C60B7C697BBB}" type="pres">
      <dgm:prSet presAssocID="{5CC0035D-ACE8-4D13-B72C-D7D103E52CB0}" presName="root" presStyleCnt="0">
        <dgm:presLayoutVars>
          <dgm:dir/>
          <dgm:resizeHandles val="exact"/>
        </dgm:presLayoutVars>
      </dgm:prSet>
      <dgm:spPr/>
    </dgm:pt>
    <dgm:pt modelId="{8F87F071-65C4-486D-9245-552F36C7A9EA}" type="pres">
      <dgm:prSet presAssocID="{2FE67045-02E3-4549-9791-6DA5FAF4F392}" presName="compNode" presStyleCnt="0"/>
      <dgm:spPr/>
    </dgm:pt>
    <dgm:pt modelId="{11168906-6A1D-4714-BF09-E7243493F1C9}" type="pres">
      <dgm:prSet presAssocID="{2FE67045-02E3-4549-9791-6DA5FAF4F392}" presName="bgRect" presStyleLbl="bgShp" presStyleIdx="0" presStyleCnt="3"/>
      <dgm:spPr/>
    </dgm:pt>
    <dgm:pt modelId="{B9C41CC9-8660-48E0-AAAF-9D1217B4608E}" type="pres">
      <dgm:prSet presAssocID="{2FE67045-02E3-4549-9791-6DA5FAF4F392}" presName="iconRect" presStyleLbl="node1" presStyleIdx="0" presStyleCnt="3"/>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Electrician"/>
        </a:ext>
      </dgm:extLst>
    </dgm:pt>
    <dgm:pt modelId="{60C34C8B-B8A0-476C-A1A1-0124F06DE766}" type="pres">
      <dgm:prSet presAssocID="{2FE67045-02E3-4549-9791-6DA5FAF4F392}" presName="spaceRect" presStyleCnt="0"/>
      <dgm:spPr/>
    </dgm:pt>
    <dgm:pt modelId="{395E39CB-5A7D-49CB-8AA2-5E21FF5C6122}" type="pres">
      <dgm:prSet presAssocID="{2FE67045-02E3-4549-9791-6DA5FAF4F392}" presName="parTx" presStyleLbl="revTx" presStyleIdx="0" presStyleCnt="3">
        <dgm:presLayoutVars>
          <dgm:chMax val="0"/>
          <dgm:chPref val="0"/>
        </dgm:presLayoutVars>
      </dgm:prSet>
      <dgm:spPr/>
    </dgm:pt>
    <dgm:pt modelId="{9CE3970C-7CB2-42CB-8859-D809923029B7}" type="pres">
      <dgm:prSet presAssocID="{E0CE4B79-4E53-40FC-9F8C-EA702865ED5B}" presName="sibTrans" presStyleCnt="0"/>
      <dgm:spPr/>
    </dgm:pt>
    <dgm:pt modelId="{AFB6C0A9-4BE6-43B1-9A7A-A3774693199D}" type="pres">
      <dgm:prSet presAssocID="{76CA742A-7694-4A0E-B37B-C6E9D44CBAFD}" presName="compNode" presStyleCnt="0"/>
      <dgm:spPr/>
    </dgm:pt>
    <dgm:pt modelId="{9F2795AC-F041-4A6C-98CD-92AFB27F25D8}" type="pres">
      <dgm:prSet presAssocID="{76CA742A-7694-4A0E-B37B-C6E9D44CBAFD}" presName="bgRect" presStyleLbl="bgShp" presStyleIdx="1" presStyleCnt="3"/>
      <dgm:spPr/>
    </dgm:pt>
    <dgm:pt modelId="{AB561C3D-1FA6-474B-8213-840E384E1D52}" type="pres">
      <dgm:prSet presAssocID="{76CA742A-7694-4A0E-B37B-C6E9D44CBAFD}" presName="iconRect" presStyleLbl="node1" presStyleIdx="1" presStyleCnt="3"/>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Earth Globe Americas"/>
        </a:ext>
      </dgm:extLst>
    </dgm:pt>
    <dgm:pt modelId="{A15682A2-C079-49FF-B43A-D7AFFF74C3FF}" type="pres">
      <dgm:prSet presAssocID="{76CA742A-7694-4A0E-B37B-C6E9D44CBAFD}" presName="spaceRect" presStyleCnt="0"/>
      <dgm:spPr/>
    </dgm:pt>
    <dgm:pt modelId="{AF587058-56F8-48B1-960C-96442302E0B3}" type="pres">
      <dgm:prSet presAssocID="{76CA742A-7694-4A0E-B37B-C6E9D44CBAFD}" presName="parTx" presStyleLbl="revTx" presStyleIdx="1" presStyleCnt="3">
        <dgm:presLayoutVars>
          <dgm:chMax val="0"/>
          <dgm:chPref val="0"/>
        </dgm:presLayoutVars>
      </dgm:prSet>
      <dgm:spPr/>
    </dgm:pt>
    <dgm:pt modelId="{8C21F9E8-06F8-4113-B0AC-AB57846BA8F2}" type="pres">
      <dgm:prSet presAssocID="{0FF2C9A4-19E5-48A1-8C8C-E11A9F4D28CC}" presName="sibTrans" presStyleCnt="0"/>
      <dgm:spPr/>
    </dgm:pt>
    <dgm:pt modelId="{3F749DA9-4614-4DE7-A935-2CBAB62BBD1D}" type="pres">
      <dgm:prSet presAssocID="{616599FA-FEE0-413B-A856-4BCE69347424}" presName="compNode" presStyleCnt="0"/>
      <dgm:spPr/>
    </dgm:pt>
    <dgm:pt modelId="{1AB96F46-FAB9-4D0D-B65C-D62845ADAAA6}" type="pres">
      <dgm:prSet presAssocID="{616599FA-FEE0-413B-A856-4BCE69347424}" presName="bgRect" presStyleLbl="bgShp" presStyleIdx="2" presStyleCnt="3"/>
      <dgm:spPr/>
    </dgm:pt>
    <dgm:pt modelId="{CEDEE298-BB75-4E63-B3D9-9C6AD8A66144}" type="pres">
      <dgm:prSet presAssocID="{616599FA-FEE0-413B-A856-4BCE69347424}" presName="iconRect" presStyleLbl="node1" presStyleIdx="2" presStyleCnt="3"/>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dgm:spPr>
      <dgm:extLst>
        <a:ext uri="{E40237B7-FDA0-4F09-8148-C483321AD2D9}">
          <dgm14:cNvPr xmlns:dgm14="http://schemas.microsoft.com/office/drawing/2010/diagram" id="0" name="" descr="Email"/>
        </a:ext>
      </dgm:extLst>
    </dgm:pt>
    <dgm:pt modelId="{143CBBF6-9300-4F61-9451-4513194394B6}" type="pres">
      <dgm:prSet presAssocID="{616599FA-FEE0-413B-A856-4BCE69347424}" presName="spaceRect" presStyleCnt="0"/>
      <dgm:spPr/>
    </dgm:pt>
    <dgm:pt modelId="{00D59837-7EA5-46D4-8544-2F8BB7CE0EA5}" type="pres">
      <dgm:prSet presAssocID="{616599FA-FEE0-413B-A856-4BCE69347424}" presName="parTx" presStyleLbl="revTx" presStyleIdx="2" presStyleCnt="3">
        <dgm:presLayoutVars>
          <dgm:chMax val="0"/>
          <dgm:chPref val="0"/>
        </dgm:presLayoutVars>
      </dgm:prSet>
      <dgm:spPr/>
    </dgm:pt>
  </dgm:ptLst>
  <dgm:cxnLst>
    <dgm:cxn modelId="{2C252911-0C5B-4C3A-A083-E6C928544124}" type="presOf" srcId="{616599FA-FEE0-413B-A856-4BCE69347424}" destId="{00D59837-7EA5-46D4-8544-2F8BB7CE0EA5}" srcOrd="0" destOrd="0" presId="urn:microsoft.com/office/officeart/2018/2/layout/IconVerticalSolidList"/>
    <dgm:cxn modelId="{3ED7A223-B312-47AE-9EB6-B0FF2E93CEBE}" srcId="{5CC0035D-ACE8-4D13-B72C-D7D103E52CB0}" destId="{2FE67045-02E3-4549-9791-6DA5FAF4F392}" srcOrd="0" destOrd="0" parTransId="{C88C6BBC-B6D0-4059-B0CE-DEB4BF4E5F6C}" sibTransId="{E0CE4B79-4E53-40FC-9F8C-EA702865ED5B}"/>
    <dgm:cxn modelId="{B921994D-3815-41C8-8373-24AF76DE8BD1}" type="presOf" srcId="{2FE67045-02E3-4549-9791-6DA5FAF4F392}" destId="{395E39CB-5A7D-49CB-8AA2-5E21FF5C6122}" srcOrd="0" destOrd="0" presId="urn:microsoft.com/office/officeart/2018/2/layout/IconVerticalSolidList"/>
    <dgm:cxn modelId="{7C08E68C-8FBB-49DA-8A97-03E058BE8AC2}" type="presOf" srcId="{5CC0035D-ACE8-4D13-B72C-D7D103E52CB0}" destId="{13AC0A68-1985-4C52-884A-C60B7C697BBB}" srcOrd="0" destOrd="0" presId="urn:microsoft.com/office/officeart/2018/2/layout/IconVerticalSolidList"/>
    <dgm:cxn modelId="{41CDE2A3-B3F0-47B8-929E-BF9BCBB1DB73}" type="presOf" srcId="{76CA742A-7694-4A0E-B37B-C6E9D44CBAFD}" destId="{AF587058-56F8-48B1-960C-96442302E0B3}" srcOrd="0" destOrd="0" presId="urn:microsoft.com/office/officeart/2018/2/layout/IconVerticalSolidList"/>
    <dgm:cxn modelId="{0D4D6CCE-DE96-4888-8430-4DF874E1DE2C}" srcId="{5CC0035D-ACE8-4D13-B72C-D7D103E52CB0}" destId="{76CA742A-7694-4A0E-B37B-C6E9D44CBAFD}" srcOrd="1" destOrd="0" parTransId="{B2F4336A-0C59-48F7-BB25-C4C1C64647CB}" sibTransId="{0FF2C9A4-19E5-48A1-8C8C-E11A9F4D28CC}"/>
    <dgm:cxn modelId="{5B3617F4-9598-49CF-9758-AD3F5406DEF4}" srcId="{5CC0035D-ACE8-4D13-B72C-D7D103E52CB0}" destId="{616599FA-FEE0-413B-A856-4BCE69347424}" srcOrd="2" destOrd="0" parTransId="{9FDA0B35-EB0A-4FAD-B58B-366FB7EF399D}" sibTransId="{A30E6B28-0EDB-4FFB-8FAF-B1830A5106DD}"/>
    <dgm:cxn modelId="{D049583D-7543-4AF1-85F8-9382E6EE5CA2}" type="presParOf" srcId="{13AC0A68-1985-4C52-884A-C60B7C697BBB}" destId="{8F87F071-65C4-486D-9245-552F36C7A9EA}" srcOrd="0" destOrd="0" presId="urn:microsoft.com/office/officeart/2018/2/layout/IconVerticalSolidList"/>
    <dgm:cxn modelId="{F2E72E30-358C-4755-BB01-4E6053BC60AA}" type="presParOf" srcId="{8F87F071-65C4-486D-9245-552F36C7A9EA}" destId="{11168906-6A1D-4714-BF09-E7243493F1C9}" srcOrd="0" destOrd="0" presId="urn:microsoft.com/office/officeart/2018/2/layout/IconVerticalSolidList"/>
    <dgm:cxn modelId="{7E96FD08-FBA1-4364-9545-8469B82DA000}" type="presParOf" srcId="{8F87F071-65C4-486D-9245-552F36C7A9EA}" destId="{B9C41CC9-8660-48E0-AAAF-9D1217B4608E}" srcOrd="1" destOrd="0" presId="urn:microsoft.com/office/officeart/2018/2/layout/IconVerticalSolidList"/>
    <dgm:cxn modelId="{1DE5CFC5-439E-4A0F-8A29-DBA0CF8B6207}" type="presParOf" srcId="{8F87F071-65C4-486D-9245-552F36C7A9EA}" destId="{60C34C8B-B8A0-476C-A1A1-0124F06DE766}" srcOrd="2" destOrd="0" presId="urn:microsoft.com/office/officeart/2018/2/layout/IconVerticalSolidList"/>
    <dgm:cxn modelId="{83B23629-21DC-494E-A073-90F761C49270}" type="presParOf" srcId="{8F87F071-65C4-486D-9245-552F36C7A9EA}" destId="{395E39CB-5A7D-49CB-8AA2-5E21FF5C6122}" srcOrd="3" destOrd="0" presId="urn:microsoft.com/office/officeart/2018/2/layout/IconVerticalSolidList"/>
    <dgm:cxn modelId="{10215195-CAD2-45AD-ABDE-8BE829EF60A7}" type="presParOf" srcId="{13AC0A68-1985-4C52-884A-C60B7C697BBB}" destId="{9CE3970C-7CB2-42CB-8859-D809923029B7}" srcOrd="1" destOrd="0" presId="urn:microsoft.com/office/officeart/2018/2/layout/IconVerticalSolidList"/>
    <dgm:cxn modelId="{ED93F3D1-8E6B-48AF-BD19-6C005491E0B0}" type="presParOf" srcId="{13AC0A68-1985-4C52-884A-C60B7C697BBB}" destId="{AFB6C0A9-4BE6-43B1-9A7A-A3774693199D}" srcOrd="2" destOrd="0" presId="urn:microsoft.com/office/officeart/2018/2/layout/IconVerticalSolidList"/>
    <dgm:cxn modelId="{295ACDA4-0FB3-416F-A3F6-E00ADC86EDE8}" type="presParOf" srcId="{AFB6C0A9-4BE6-43B1-9A7A-A3774693199D}" destId="{9F2795AC-F041-4A6C-98CD-92AFB27F25D8}" srcOrd="0" destOrd="0" presId="urn:microsoft.com/office/officeart/2018/2/layout/IconVerticalSolidList"/>
    <dgm:cxn modelId="{28D8203E-AC56-4136-9A99-8B7837A005E7}" type="presParOf" srcId="{AFB6C0A9-4BE6-43B1-9A7A-A3774693199D}" destId="{AB561C3D-1FA6-474B-8213-840E384E1D52}" srcOrd="1" destOrd="0" presId="urn:microsoft.com/office/officeart/2018/2/layout/IconVerticalSolidList"/>
    <dgm:cxn modelId="{A432A55E-39C2-4635-AD34-C4842640D1ED}" type="presParOf" srcId="{AFB6C0A9-4BE6-43B1-9A7A-A3774693199D}" destId="{A15682A2-C079-49FF-B43A-D7AFFF74C3FF}" srcOrd="2" destOrd="0" presId="urn:microsoft.com/office/officeart/2018/2/layout/IconVerticalSolidList"/>
    <dgm:cxn modelId="{D4964495-414C-433B-9707-886C11C2C18E}" type="presParOf" srcId="{AFB6C0A9-4BE6-43B1-9A7A-A3774693199D}" destId="{AF587058-56F8-48B1-960C-96442302E0B3}" srcOrd="3" destOrd="0" presId="urn:microsoft.com/office/officeart/2018/2/layout/IconVerticalSolidList"/>
    <dgm:cxn modelId="{13A88877-E31C-42A6-8FB3-E2569024379D}" type="presParOf" srcId="{13AC0A68-1985-4C52-884A-C60B7C697BBB}" destId="{8C21F9E8-06F8-4113-B0AC-AB57846BA8F2}" srcOrd="3" destOrd="0" presId="urn:microsoft.com/office/officeart/2018/2/layout/IconVerticalSolidList"/>
    <dgm:cxn modelId="{7903FB9A-5DA8-4794-9D6B-9980D7EAB935}" type="presParOf" srcId="{13AC0A68-1985-4C52-884A-C60B7C697BBB}" destId="{3F749DA9-4614-4DE7-A935-2CBAB62BBD1D}" srcOrd="4" destOrd="0" presId="urn:microsoft.com/office/officeart/2018/2/layout/IconVerticalSolidList"/>
    <dgm:cxn modelId="{97963A4F-CC68-4C37-9235-62111D733F9A}" type="presParOf" srcId="{3F749DA9-4614-4DE7-A935-2CBAB62BBD1D}" destId="{1AB96F46-FAB9-4D0D-B65C-D62845ADAAA6}" srcOrd="0" destOrd="0" presId="urn:microsoft.com/office/officeart/2018/2/layout/IconVerticalSolidList"/>
    <dgm:cxn modelId="{4C43C153-5E4D-4C12-B518-D48C9FFD21C7}" type="presParOf" srcId="{3F749DA9-4614-4DE7-A935-2CBAB62BBD1D}" destId="{CEDEE298-BB75-4E63-B3D9-9C6AD8A66144}" srcOrd="1" destOrd="0" presId="urn:microsoft.com/office/officeart/2018/2/layout/IconVerticalSolidList"/>
    <dgm:cxn modelId="{07FFE038-1824-4589-A366-4F89F6E470B5}" type="presParOf" srcId="{3F749DA9-4614-4DE7-A935-2CBAB62BBD1D}" destId="{143CBBF6-9300-4F61-9451-4513194394B6}" srcOrd="2" destOrd="0" presId="urn:microsoft.com/office/officeart/2018/2/layout/IconVerticalSolidList"/>
    <dgm:cxn modelId="{F83A7B16-FF1C-4804-A67A-6999C7687F57}" type="presParOf" srcId="{3F749DA9-4614-4DE7-A935-2CBAB62BBD1D}" destId="{00D59837-7EA5-46D4-8544-2F8BB7CE0EA5}"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A541EB-4597-415F-9D4B-7DD3AC3788BA}">
      <dsp:nvSpPr>
        <dsp:cNvPr id="0" name=""/>
        <dsp:cNvSpPr/>
      </dsp:nvSpPr>
      <dsp:spPr>
        <a:xfrm>
          <a:off x="1147" y="685066"/>
          <a:ext cx="4477169" cy="2686301"/>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b="0" i="0" kern="1200"/>
            <a:t>Equal opportunity: pre- and in-processing techniques</a:t>
          </a:r>
          <a:endParaRPr lang="en-US" sz="3800" kern="1200"/>
        </a:p>
      </dsp:txBody>
      <dsp:txXfrm>
        <a:off x="1147" y="685066"/>
        <a:ext cx="4477169" cy="2686301"/>
      </dsp:txXfrm>
    </dsp:sp>
    <dsp:sp modelId="{BE90F784-C56C-4D37-B041-B9299E2E5CCC}">
      <dsp:nvSpPr>
        <dsp:cNvPr id="0" name=""/>
        <dsp:cNvSpPr/>
      </dsp:nvSpPr>
      <dsp:spPr>
        <a:xfrm>
          <a:off x="4926034" y="685066"/>
          <a:ext cx="4477169" cy="2686301"/>
        </a:xfrm>
        <a:prstGeom prst="rect">
          <a:avLst/>
        </a:prstGeom>
        <a:solidFill>
          <a:schemeClr val="accent5">
            <a:hueOff val="-2627937"/>
            <a:satOff val="-17848"/>
            <a:lumOff val="-745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b="0" i="0" kern="1200"/>
            <a:t>Equal outcome: post-processing techniques</a:t>
          </a:r>
          <a:endParaRPr lang="en-US" sz="3800" kern="1200"/>
        </a:p>
      </dsp:txBody>
      <dsp:txXfrm>
        <a:off x="4926034" y="685066"/>
        <a:ext cx="4477169" cy="26863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E20172-9A3E-4651-991A-CED25596793D}">
      <dsp:nvSpPr>
        <dsp:cNvPr id="0" name=""/>
        <dsp:cNvSpPr/>
      </dsp:nvSpPr>
      <dsp:spPr>
        <a:xfrm>
          <a:off x="0" y="113093"/>
          <a:ext cx="2938860" cy="1763316"/>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b="0" i="0" kern="1200"/>
            <a:t>AI Fairness 360 (open-source) : detection and mitigation</a:t>
          </a:r>
          <a:endParaRPr lang="en-US" sz="2600" kern="1200"/>
        </a:p>
      </dsp:txBody>
      <dsp:txXfrm>
        <a:off x="0" y="113093"/>
        <a:ext cx="2938860" cy="1763316"/>
      </dsp:txXfrm>
    </dsp:sp>
    <dsp:sp modelId="{9CBC6B09-D7F7-4AFE-875D-E5575ED3E6DE}">
      <dsp:nvSpPr>
        <dsp:cNvPr id="0" name=""/>
        <dsp:cNvSpPr/>
      </dsp:nvSpPr>
      <dsp:spPr>
        <a:xfrm>
          <a:off x="3232745" y="113093"/>
          <a:ext cx="2938860" cy="1763316"/>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b="0" i="0" kern="1200"/>
            <a:t>IBM Watson OpenScale : detection and mitigation</a:t>
          </a:r>
          <a:endParaRPr lang="en-US" sz="2600" kern="1200"/>
        </a:p>
      </dsp:txBody>
      <dsp:txXfrm>
        <a:off x="3232745" y="113093"/>
        <a:ext cx="2938860" cy="1763316"/>
      </dsp:txXfrm>
    </dsp:sp>
    <dsp:sp modelId="{411A84E9-220A-47A4-A2BB-78F91373B82B}">
      <dsp:nvSpPr>
        <dsp:cNvPr id="0" name=""/>
        <dsp:cNvSpPr/>
      </dsp:nvSpPr>
      <dsp:spPr>
        <a:xfrm>
          <a:off x="6465492" y="113093"/>
          <a:ext cx="2938860" cy="1763316"/>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b="0" i="0" kern="1200"/>
            <a:t>Facebook FairnessFlow</a:t>
          </a:r>
          <a:endParaRPr lang="en-US" sz="2600" kern="1200"/>
        </a:p>
      </dsp:txBody>
      <dsp:txXfrm>
        <a:off x="6465492" y="113093"/>
        <a:ext cx="2938860" cy="1763316"/>
      </dsp:txXfrm>
    </dsp:sp>
    <dsp:sp modelId="{E317C6E9-D80F-48B5-AE3F-BCF11531AB54}">
      <dsp:nvSpPr>
        <dsp:cNvPr id="0" name=""/>
        <dsp:cNvSpPr/>
      </dsp:nvSpPr>
      <dsp:spPr>
        <a:xfrm>
          <a:off x="1616373" y="2170295"/>
          <a:ext cx="2938860" cy="1763316"/>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b="0" i="0" kern="1200"/>
            <a:t>Pyometric FairnessAI : detection-only</a:t>
          </a:r>
          <a:endParaRPr lang="en-US" sz="2600" kern="1200"/>
        </a:p>
      </dsp:txBody>
      <dsp:txXfrm>
        <a:off x="1616373" y="2170295"/>
        <a:ext cx="2938860" cy="1763316"/>
      </dsp:txXfrm>
    </dsp:sp>
    <dsp:sp modelId="{28D6CC57-6779-4237-8EDB-153D1FFF7CF9}">
      <dsp:nvSpPr>
        <dsp:cNvPr id="0" name=""/>
        <dsp:cNvSpPr/>
      </dsp:nvSpPr>
      <dsp:spPr>
        <a:xfrm>
          <a:off x="4849119" y="2170296"/>
          <a:ext cx="2938860" cy="1763316"/>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b="0" i="0" kern="1200"/>
            <a:t>Usually limited to rigid AI structures e.g. only binary classifiers etc.</a:t>
          </a:r>
          <a:endParaRPr lang="en-US" sz="2600" kern="1200"/>
        </a:p>
      </dsp:txBody>
      <dsp:txXfrm>
        <a:off x="4849119" y="2170296"/>
        <a:ext cx="2938860" cy="17633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D91250-524F-41A1-9400-F4C8181BF31F}">
      <dsp:nvSpPr>
        <dsp:cNvPr id="0" name=""/>
        <dsp:cNvSpPr/>
      </dsp:nvSpPr>
      <dsp:spPr>
        <a:xfrm>
          <a:off x="302957" y="1533"/>
          <a:ext cx="2385272" cy="1431163"/>
        </a:xfrm>
        <a:prstGeom prst="rect">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0" i="0" kern="1200"/>
            <a:t>Fundamental Rights</a:t>
          </a:r>
          <a:endParaRPr lang="en-US" sz="1300" kern="1200"/>
        </a:p>
      </dsp:txBody>
      <dsp:txXfrm>
        <a:off x="302957" y="1533"/>
        <a:ext cx="2385272" cy="1431163"/>
      </dsp:txXfrm>
    </dsp:sp>
    <dsp:sp modelId="{B0BA3CCF-3E9A-4FB0-8D5F-8FFAD07D00C9}">
      <dsp:nvSpPr>
        <dsp:cNvPr id="0" name=""/>
        <dsp:cNvSpPr/>
      </dsp:nvSpPr>
      <dsp:spPr>
        <a:xfrm>
          <a:off x="2926757" y="1533"/>
          <a:ext cx="2385272" cy="1431163"/>
        </a:xfrm>
        <a:prstGeom prst="rect">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0" i="0" kern="1200"/>
            <a:t>Technical Robustness and Safety</a:t>
          </a:r>
          <a:endParaRPr lang="en-US" sz="1300" kern="1200"/>
        </a:p>
        <a:p>
          <a:pPr marL="57150" lvl="1" indent="-57150" algn="l" defTabSz="444500">
            <a:lnSpc>
              <a:spcPct val="90000"/>
            </a:lnSpc>
            <a:spcBef>
              <a:spcPct val="0"/>
            </a:spcBef>
            <a:spcAft>
              <a:spcPct val="15000"/>
            </a:spcAft>
            <a:buChar char="•"/>
          </a:pPr>
          <a:r>
            <a:rPr lang="en-US" sz="1000" b="0" i="0" kern="1200"/>
            <a:t>Resilience to Attack and Security</a:t>
          </a:r>
          <a:endParaRPr lang="en-US" sz="1000" kern="1200"/>
        </a:p>
        <a:p>
          <a:pPr marL="57150" lvl="1" indent="-57150" algn="l" defTabSz="444500">
            <a:lnSpc>
              <a:spcPct val="90000"/>
            </a:lnSpc>
            <a:spcBef>
              <a:spcPct val="0"/>
            </a:spcBef>
            <a:spcAft>
              <a:spcPct val="15000"/>
            </a:spcAft>
            <a:buChar char="•"/>
          </a:pPr>
          <a:r>
            <a:rPr lang="en-US" sz="1000" b="0" i="0" kern="1200"/>
            <a:t>General Safety </a:t>
          </a:r>
          <a:endParaRPr lang="en-US" sz="1000" kern="1200"/>
        </a:p>
        <a:p>
          <a:pPr marL="57150" lvl="1" indent="-57150" algn="l" defTabSz="444500">
            <a:lnSpc>
              <a:spcPct val="90000"/>
            </a:lnSpc>
            <a:spcBef>
              <a:spcPct val="0"/>
            </a:spcBef>
            <a:spcAft>
              <a:spcPct val="15000"/>
            </a:spcAft>
            <a:buChar char="•"/>
          </a:pPr>
          <a:r>
            <a:rPr lang="en-US" sz="1000" b="0" i="0" kern="1200"/>
            <a:t>Accuracy </a:t>
          </a:r>
          <a:endParaRPr lang="en-US" sz="1000" kern="1200"/>
        </a:p>
        <a:p>
          <a:pPr marL="57150" lvl="1" indent="-57150" algn="l" defTabSz="444500">
            <a:lnSpc>
              <a:spcPct val="90000"/>
            </a:lnSpc>
            <a:spcBef>
              <a:spcPct val="0"/>
            </a:spcBef>
            <a:spcAft>
              <a:spcPct val="15000"/>
            </a:spcAft>
            <a:buChar char="•"/>
          </a:pPr>
          <a:r>
            <a:rPr lang="en-US" sz="1000" b="0" i="0" kern="1200"/>
            <a:t>Reliability, Fall-back plans and Reproducibility</a:t>
          </a:r>
          <a:endParaRPr lang="en-US" sz="1000" kern="1200"/>
        </a:p>
      </dsp:txBody>
      <dsp:txXfrm>
        <a:off x="2926757" y="1533"/>
        <a:ext cx="2385272" cy="1431163"/>
      </dsp:txXfrm>
    </dsp:sp>
    <dsp:sp modelId="{3FF6566F-D0E9-4A49-A08B-1D81DB98FE7A}">
      <dsp:nvSpPr>
        <dsp:cNvPr id="0" name=""/>
        <dsp:cNvSpPr/>
      </dsp:nvSpPr>
      <dsp:spPr>
        <a:xfrm>
          <a:off x="302957" y="1671224"/>
          <a:ext cx="2385272" cy="1431163"/>
        </a:xfrm>
        <a:prstGeom prst="rect">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0" i="0" kern="1200"/>
            <a:t>Privacy and Data Governance </a:t>
          </a:r>
          <a:endParaRPr lang="en-US" sz="1300" kern="1200"/>
        </a:p>
      </dsp:txBody>
      <dsp:txXfrm>
        <a:off x="302957" y="1671224"/>
        <a:ext cx="2385272" cy="1431163"/>
      </dsp:txXfrm>
    </dsp:sp>
    <dsp:sp modelId="{C6032F75-94B9-49F7-9DFB-C9632CCB52FD}">
      <dsp:nvSpPr>
        <dsp:cNvPr id="0" name=""/>
        <dsp:cNvSpPr/>
      </dsp:nvSpPr>
      <dsp:spPr>
        <a:xfrm>
          <a:off x="2926757" y="1671224"/>
          <a:ext cx="2385272" cy="1431163"/>
        </a:xfrm>
        <a:prstGeom prst="rect">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0" i="0" kern="1200"/>
            <a:t>Transparency &amp; Tracebility</a:t>
          </a:r>
          <a:endParaRPr lang="en-US" sz="1300" kern="1200"/>
        </a:p>
      </dsp:txBody>
      <dsp:txXfrm>
        <a:off x="2926757" y="1671224"/>
        <a:ext cx="2385272" cy="1431163"/>
      </dsp:txXfrm>
    </dsp:sp>
    <dsp:sp modelId="{CA723D39-D158-443E-BDD9-9BFFB050B856}">
      <dsp:nvSpPr>
        <dsp:cNvPr id="0" name=""/>
        <dsp:cNvSpPr/>
      </dsp:nvSpPr>
      <dsp:spPr>
        <a:xfrm>
          <a:off x="302957" y="3340915"/>
          <a:ext cx="2385272" cy="1431163"/>
        </a:xfrm>
        <a:prstGeom prst="rect">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0" i="0" kern="1200"/>
            <a:t>Diversity, Non-discrimination and Fairness</a:t>
          </a:r>
          <a:endParaRPr lang="en-US" sz="1300" kern="1200"/>
        </a:p>
      </dsp:txBody>
      <dsp:txXfrm>
        <a:off x="302957" y="3340915"/>
        <a:ext cx="2385272" cy="1431163"/>
      </dsp:txXfrm>
    </dsp:sp>
    <dsp:sp modelId="{517E28C6-A594-45B5-95D7-511337A63559}">
      <dsp:nvSpPr>
        <dsp:cNvPr id="0" name=""/>
        <dsp:cNvSpPr/>
      </dsp:nvSpPr>
      <dsp:spPr>
        <a:xfrm>
          <a:off x="2926757" y="3340915"/>
          <a:ext cx="2385272" cy="1431163"/>
        </a:xfrm>
        <a:prstGeom prst="rect">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0" i="0" kern="1200"/>
            <a:t>Currently self-assessment guideline only, eventually turning into legislation</a:t>
          </a:r>
          <a:endParaRPr lang="en-US" sz="1300" kern="1200"/>
        </a:p>
      </dsp:txBody>
      <dsp:txXfrm>
        <a:off x="2926757" y="3340915"/>
        <a:ext cx="2385272" cy="143116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956C4D-54DA-44F6-A472-74B78B0C0301}">
      <dsp:nvSpPr>
        <dsp:cNvPr id="0" name=""/>
        <dsp:cNvSpPr/>
      </dsp:nvSpPr>
      <dsp:spPr>
        <a:xfrm>
          <a:off x="0" y="112589"/>
          <a:ext cx="6496050" cy="797940"/>
        </a:xfrm>
        <a:prstGeom prst="roundRect">
          <a:avLst/>
        </a:prstGeom>
        <a:solidFill>
          <a:schemeClr val="accent2">
            <a:hueOff val="0"/>
            <a:satOff val="0"/>
            <a:lumOff val="0"/>
            <a:alphaOff val="0"/>
          </a:schemeClr>
        </a:solidFill>
        <a:ln w="19050" cap="rnd"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100000"/>
            </a:lnSpc>
            <a:spcBef>
              <a:spcPct val="0"/>
            </a:spcBef>
            <a:spcAft>
              <a:spcPct val="35000"/>
            </a:spcAft>
            <a:buNone/>
          </a:pPr>
          <a:r>
            <a:rPr lang="en-US" sz="3100" b="0" i="0" kern="1200" dirty="0"/>
            <a:t>AI: Medical Imaging</a:t>
          </a:r>
          <a:endParaRPr lang="en-US" sz="3100" kern="1200" dirty="0"/>
        </a:p>
      </dsp:txBody>
      <dsp:txXfrm>
        <a:off x="38952" y="151541"/>
        <a:ext cx="6418146" cy="720036"/>
      </dsp:txXfrm>
    </dsp:sp>
    <dsp:sp modelId="{ED35598A-F586-47FA-8A00-1F52A8AF8F8F}">
      <dsp:nvSpPr>
        <dsp:cNvPr id="0" name=""/>
        <dsp:cNvSpPr/>
      </dsp:nvSpPr>
      <dsp:spPr>
        <a:xfrm>
          <a:off x="0" y="999809"/>
          <a:ext cx="6496050" cy="797940"/>
        </a:xfrm>
        <a:prstGeom prst="roundRect">
          <a:avLst/>
        </a:prstGeom>
        <a:solidFill>
          <a:schemeClr val="accent3">
            <a:hueOff val="0"/>
            <a:satOff val="0"/>
            <a:lumOff val="0"/>
            <a:alphaOff val="0"/>
          </a:schemeClr>
        </a:solidFill>
        <a:ln w="19050" cap="rnd"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100000"/>
            </a:lnSpc>
            <a:spcBef>
              <a:spcPct val="0"/>
            </a:spcBef>
            <a:spcAft>
              <a:spcPct val="35000"/>
            </a:spcAft>
            <a:buNone/>
          </a:pPr>
          <a:r>
            <a:rPr lang="en-US" sz="3100" kern="1200" dirty="0"/>
            <a:t>AI: Fraud Detection</a:t>
          </a:r>
        </a:p>
      </dsp:txBody>
      <dsp:txXfrm>
        <a:off x="38952" y="1038761"/>
        <a:ext cx="6418146" cy="720036"/>
      </dsp:txXfrm>
    </dsp:sp>
    <dsp:sp modelId="{2F947FE2-2430-4261-B2A0-871A932E835E}">
      <dsp:nvSpPr>
        <dsp:cNvPr id="0" name=""/>
        <dsp:cNvSpPr/>
      </dsp:nvSpPr>
      <dsp:spPr>
        <a:xfrm>
          <a:off x="0" y="1887029"/>
          <a:ext cx="6496050" cy="797940"/>
        </a:xfrm>
        <a:prstGeom prst="roundRect">
          <a:avLst/>
        </a:prstGeom>
        <a:solidFill>
          <a:schemeClr val="accent4">
            <a:hueOff val="0"/>
            <a:satOff val="0"/>
            <a:lumOff val="0"/>
            <a:alphaOff val="0"/>
          </a:schemeClr>
        </a:solidFill>
        <a:ln w="19050" cap="rnd"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100000"/>
            </a:lnSpc>
            <a:spcBef>
              <a:spcPct val="0"/>
            </a:spcBef>
            <a:spcAft>
              <a:spcPct val="35000"/>
            </a:spcAft>
            <a:buNone/>
          </a:pPr>
          <a:r>
            <a:rPr lang="en-US" sz="3100" kern="1200" dirty="0"/>
            <a:t>AI: Object Recognition</a:t>
          </a:r>
        </a:p>
      </dsp:txBody>
      <dsp:txXfrm>
        <a:off x="38952" y="1925981"/>
        <a:ext cx="6418146" cy="720036"/>
      </dsp:txXfrm>
    </dsp:sp>
    <dsp:sp modelId="{4E113DD6-C32B-4CB5-868D-3854B7BB4E69}">
      <dsp:nvSpPr>
        <dsp:cNvPr id="0" name=""/>
        <dsp:cNvSpPr/>
      </dsp:nvSpPr>
      <dsp:spPr>
        <a:xfrm>
          <a:off x="0" y="2774250"/>
          <a:ext cx="6496050" cy="797940"/>
        </a:xfrm>
        <a:prstGeom prst="roundRect">
          <a:avLst/>
        </a:prstGeom>
        <a:solidFill>
          <a:schemeClr val="accent5">
            <a:hueOff val="0"/>
            <a:satOff val="0"/>
            <a:lumOff val="0"/>
            <a:alphaOff val="0"/>
          </a:schemeClr>
        </a:solidFill>
        <a:ln w="19050" cap="rnd"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100000"/>
            </a:lnSpc>
            <a:spcBef>
              <a:spcPct val="0"/>
            </a:spcBef>
            <a:spcAft>
              <a:spcPct val="35000"/>
            </a:spcAft>
            <a:buNone/>
          </a:pPr>
          <a:r>
            <a:rPr lang="en-US" sz="3100" kern="1200" dirty="0"/>
            <a:t>GPU: Accelerated Simulations</a:t>
          </a:r>
        </a:p>
      </dsp:txBody>
      <dsp:txXfrm>
        <a:off x="38952" y="2813202"/>
        <a:ext cx="6418146" cy="720036"/>
      </dsp:txXfrm>
    </dsp:sp>
    <dsp:sp modelId="{14E2F41A-475A-41E3-98C9-17629FAEB152}">
      <dsp:nvSpPr>
        <dsp:cNvPr id="0" name=""/>
        <dsp:cNvSpPr/>
      </dsp:nvSpPr>
      <dsp:spPr>
        <a:xfrm>
          <a:off x="0" y="3661470"/>
          <a:ext cx="6496050" cy="797940"/>
        </a:xfrm>
        <a:prstGeom prst="roundRect">
          <a:avLst/>
        </a:prstGeom>
        <a:solidFill>
          <a:schemeClr val="accent6">
            <a:hueOff val="0"/>
            <a:satOff val="0"/>
            <a:lumOff val="0"/>
            <a:alphaOff val="0"/>
          </a:schemeClr>
        </a:solidFill>
        <a:ln w="19050" cap="rnd"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100000"/>
            </a:lnSpc>
            <a:spcBef>
              <a:spcPct val="0"/>
            </a:spcBef>
            <a:spcAft>
              <a:spcPct val="35000"/>
            </a:spcAft>
            <a:buNone/>
          </a:pPr>
          <a:r>
            <a:rPr lang="en-US" sz="3100" kern="1200"/>
            <a:t>GPU: Embedded Video Coding</a:t>
          </a:r>
          <a:endParaRPr lang="en-US" sz="3100" kern="1200" dirty="0"/>
        </a:p>
      </dsp:txBody>
      <dsp:txXfrm>
        <a:off x="38952" y="3700422"/>
        <a:ext cx="6418146" cy="72003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168906-6A1D-4714-BF09-E7243493F1C9}">
      <dsp:nvSpPr>
        <dsp:cNvPr id="0" name=""/>
        <dsp:cNvSpPr/>
      </dsp:nvSpPr>
      <dsp:spPr>
        <a:xfrm>
          <a:off x="0" y="558"/>
          <a:ext cx="6496050" cy="130596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C41CC9-8660-48E0-AAAF-9D1217B4608E}">
      <dsp:nvSpPr>
        <dsp:cNvPr id="0" name=""/>
        <dsp:cNvSpPr/>
      </dsp:nvSpPr>
      <dsp:spPr>
        <a:xfrm>
          <a:off x="395054" y="294400"/>
          <a:ext cx="718281" cy="71828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95E39CB-5A7D-49CB-8AA2-5E21FF5C6122}">
      <dsp:nvSpPr>
        <dsp:cNvPr id="0" name=""/>
        <dsp:cNvSpPr/>
      </dsp:nvSpPr>
      <dsp:spPr>
        <a:xfrm>
          <a:off x="1508391" y="558"/>
          <a:ext cx="4987658" cy="13059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215" tIns="138215" rIns="138215" bIns="138215" numCol="1" spcCol="1270" anchor="ctr" anchorCtr="0">
          <a:noAutofit/>
        </a:bodyPr>
        <a:lstStyle/>
        <a:p>
          <a:pPr marL="0" lvl="0" indent="0" algn="l" defTabSz="1066800">
            <a:lnSpc>
              <a:spcPct val="90000"/>
            </a:lnSpc>
            <a:spcBef>
              <a:spcPct val="0"/>
            </a:spcBef>
            <a:spcAft>
              <a:spcPct val="35000"/>
            </a:spcAft>
            <a:buNone/>
          </a:pPr>
          <a:r>
            <a:rPr lang="en-US" sz="2400" b="0" i="0" kern="1200" dirty="0"/>
            <a:t>… and hunting for candidates for the </a:t>
          </a:r>
          <a:r>
            <a:rPr lang="en-US" sz="2400" b="1" i="0" kern="1200" dirty="0"/>
            <a:t>R&amp;D Software Engineer </a:t>
          </a:r>
          <a:r>
            <a:rPr lang="en-US" sz="2400" b="0" i="0" kern="1200" dirty="0"/>
            <a:t>role too!</a:t>
          </a:r>
          <a:endParaRPr lang="en-US" sz="2400" kern="1200" dirty="0"/>
        </a:p>
      </dsp:txBody>
      <dsp:txXfrm>
        <a:off x="1508391" y="558"/>
        <a:ext cx="4987658" cy="1305966"/>
      </dsp:txXfrm>
    </dsp:sp>
    <dsp:sp modelId="{9F2795AC-F041-4A6C-98CD-92AFB27F25D8}">
      <dsp:nvSpPr>
        <dsp:cNvPr id="0" name=""/>
        <dsp:cNvSpPr/>
      </dsp:nvSpPr>
      <dsp:spPr>
        <a:xfrm>
          <a:off x="0" y="1633016"/>
          <a:ext cx="6496050" cy="130596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B561C3D-1FA6-474B-8213-840E384E1D52}">
      <dsp:nvSpPr>
        <dsp:cNvPr id="0" name=""/>
        <dsp:cNvSpPr/>
      </dsp:nvSpPr>
      <dsp:spPr>
        <a:xfrm>
          <a:off x="395054" y="1926859"/>
          <a:ext cx="718281" cy="71828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F587058-56F8-48B1-960C-96442302E0B3}">
      <dsp:nvSpPr>
        <dsp:cNvPr id="0" name=""/>
        <dsp:cNvSpPr/>
      </dsp:nvSpPr>
      <dsp:spPr>
        <a:xfrm>
          <a:off x="1508391" y="1633016"/>
          <a:ext cx="4987658" cy="13059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215" tIns="138215" rIns="138215" bIns="138215" numCol="1" spcCol="1270" anchor="ctr" anchorCtr="0">
          <a:noAutofit/>
        </a:bodyPr>
        <a:lstStyle/>
        <a:p>
          <a:pPr marL="0" lvl="0" indent="0" algn="l" defTabSz="1066800">
            <a:lnSpc>
              <a:spcPct val="90000"/>
            </a:lnSpc>
            <a:spcBef>
              <a:spcPct val="0"/>
            </a:spcBef>
            <a:spcAft>
              <a:spcPct val="35000"/>
            </a:spcAft>
            <a:buNone/>
          </a:pPr>
          <a:r>
            <a:rPr lang="en-US" sz="2400" b="0" i="0" kern="1200">
              <a:hlinkClick xmlns:r="http://schemas.openxmlformats.org/officeDocument/2006/relationships" r:id="rId5"/>
            </a:rPr>
            <a:t>www.technolynx.com/careers</a:t>
          </a:r>
          <a:endParaRPr lang="en-US" sz="2400" kern="1200"/>
        </a:p>
      </dsp:txBody>
      <dsp:txXfrm>
        <a:off x="1508391" y="1633016"/>
        <a:ext cx="4987658" cy="1305966"/>
      </dsp:txXfrm>
    </dsp:sp>
    <dsp:sp modelId="{1AB96F46-FAB9-4D0D-B65C-D62845ADAAA6}">
      <dsp:nvSpPr>
        <dsp:cNvPr id="0" name=""/>
        <dsp:cNvSpPr/>
      </dsp:nvSpPr>
      <dsp:spPr>
        <a:xfrm>
          <a:off x="0" y="3265475"/>
          <a:ext cx="6496050" cy="130596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EDEE298-BB75-4E63-B3D9-9C6AD8A66144}">
      <dsp:nvSpPr>
        <dsp:cNvPr id="0" name=""/>
        <dsp:cNvSpPr/>
      </dsp:nvSpPr>
      <dsp:spPr>
        <a:xfrm>
          <a:off x="395054" y="3559317"/>
          <a:ext cx="718281" cy="718281"/>
        </a:xfrm>
        <a:prstGeom prst="rect">
          <a:avLst/>
        </a:prstGeom>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0D59837-7EA5-46D4-8544-2F8BB7CE0EA5}">
      <dsp:nvSpPr>
        <dsp:cNvPr id="0" name=""/>
        <dsp:cNvSpPr/>
      </dsp:nvSpPr>
      <dsp:spPr>
        <a:xfrm>
          <a:off x="1508391" y="3265475"/>
          <a:ext cx="4987658" cy="13059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215" tIns="138215" rIns="138215" bIns="138215" numCol="1" spcCol="1270" anchor="ctr" anchorCtr="0">
          <a:noAutofit/>
        </a:bodyPr>
        <a:lstStyle/>
        <a:p>
          <a:pPr marL="0" lvl="0" indent="0" algn="l" defTabSz="1066800">
            <a:lnSpc>
              <a:spcPct val="90000"/>
            </a:lnSpc>
            <a:spcBef>
              <a:spcPct val="0"/>
            </a:spcBef>
            <a:spcAft>
              <a:spcPct val="35000"/>
            </a:spcAft>
            <a:buNone/>
          </a:pPr>
          <a:r>
            <a:rPr lang="en-US" sz="2400" b="0" i="0" kern="1200"/>
            <a:t>careers@technolynx.com</a:t>
          </a:r>
          <a:endParaRPr lang="en-US" sz="2400" kern="1200"/>
        </a:p>
      </dsp:txBody>
      <dsp:txXfrm>
        <a:off x="1508391" y="3265475"/>
        <a:ext cx="4987658" cy="130596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A93540D-947D-42BE-9F2A-D05BC95F5177}" type="datetimeFigureOut">
              <a:rPr lang="en-US" smtClean="0"/>
              <a:t>2021-11-11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973A5-1BB9-4B9B-B0FA-08D07CD65F41}" type="slidenum">
              <a:rPr lang="en-US" smtClean="0"/>
              <a:t>‹#›</a:t>
            </a:fld>
            <a:endParaRPr lang="en-US"/>
          </a:p>
        </p:txBody>
      </p:sp>
    </p:spTree>
    <p:extLst>
      <p:ext uri="{BB962C8B-B14F-4D97-AF65-F5344CB8AC3E}">
        <p14:creationId xmlns:p14="http://schemas.microsoft.com/office/powerpoint/2010/main" val="1573363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A93540D-947D-42BE-9F2A-D05BC95F5177}" type="datetimeFigureOut">
              <a:rPr lang="en-US" smtClean="0"/>
              <a:t>2021-11-11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9973A5-1BB9-4B9B-B0FA-08D07CD65F41}" type="slidenum">
              <a:rPr lang="en-US" smtClean="0"/>
              <a:t>‹#›</a:t>
            </a:fld>
            <a:endParaRPr lang="en-US"/>
          </a:p>
        </p:txBody>
      </p:sp>
    </p:spTree>
    <p:extLst>
      <p:ext uri="{BB962C8B-B14F-4D97-AF65-F5344CB8AC3E}">
        <p14:creationId xmlns:p14="http://schemas.microsoft.com/office/powerpoint/2010/main" val="74743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A93540D-947D-42BE-9F2A-D05BC95F5177}" type="datetimeFigureOut">
              <a:rPr lang="en-US" smtClean="0"/>
              <a:t>2021-11-11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973A5-1BB9-4B9B-B0FA-08D07CD65F41}" type="slidenum">
              <a:rPr lang="en-US" smtClean="0"/>
              <a:t>‹#›</a:t>
            </a:fld>
            <a:endParaRPr lang="en-US"/>
          </a:p>
        </p:txBody>
      </p:sp>
    </p:spTree>
    <p:extLst>
      <p:ext uri="{BB962C8B-B14F-4D97-AF65-F5344CB8AC3E}">
        <p14:creationId xmlns:p14="http://schemas.microsoft.com/office/powerpoint/2010/main" val="1149244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A93540D-947D-42BE-9F2A-D05BC95F5177}" type="datetimeFigureOut">
              <a:rPr lang="en-US" smtClean="0"/>
              <a:t>2021-11-11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973A5-1BB9-4B9B-B0FA-08D07CD65F41}"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2988861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93540D-947D-42BE-9F2A-D05BC95F5177}" type="datetimeFigureOut">
              <a:rPr lang="en-US" smtClean="0"/>
              <a:t>2021-11-11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973A5-1BB9-4B9B-B0FA-08D07CD65F41}" type="slidenum">
              <a:rPr lang="en-US" smtClean="0"/>
              <a:t>‹#›</a:t>
            </a:fld>
            <a:endParaRPr lang="en-US"/>
          </a:p>
        </p:txBody>
      </p:sp>
    </p:spTree>
    <p:extLst>
      <p:ext uri="{BB962C8B-B14F-4D97-AF65-F5344CB8AC3E}">
        <p14:creationId xmlns:p14="http://schemas.microsoft.com/office/powerpoint/2010/main" val="1269399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A93540D-947D-42BE-9F2A-D05BC95F5177}" type="datetimeFigureOut">
              <a:rPr lang="en-US" smtClean="0"/>
              <a:t>2021-11-11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973A5-1BB9-4B9B-B0FA-08D07CD65F41}" type="slidenum">
              <a:rPr lang="en-US" smtClean="0"/>
              <a:t>‹#›</a:t>
            </a:fld>
            <a:endParaRPr lang="en-US"/>
          </a:p>
        </p:txBody>
      </p:sp>
    </p:spTree>
    <p:extLst>
      <p:ext uri="{BB962C8B-B14F-4D97-AF65-F5344CB8AC3E}">
        <p14:creationId xmlns:p14="http://schemas.microsoft.com/office/powerpoint/2010/main" val="3821921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A93540D-947D-42BE-9F2A-D05BC95F5177}" type="datetimeFigureOut">
              <a:rPr lang="en-US" smtClean="0"/>
              <a:t>2021-11-11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973A5-1BB9-4B9B-B0FA-08D07CD65F41}" type="slidenum">
              <a:rPr lang="en-US" smtClean="0"/>
              <a:t>‹#›</a:t>
            </a:fld>
            <a:endParaRPr lang="en-US"/>
          </a:p>
        </p:txBody>
      </p:sp>
    </p:spTree>
    <p:extLst>
      <p:ext uri="{BB962C8B-B14F-4D97-AF65-F5344CB8AC3E}">
        <p14:creationId xmlns:p14="http://schemas.microsoft.com/office/powerpoint/2010/main" val="24514139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93540D-947D-42BE-9F2A-D05BC95F5177}" type="datetimeFigureOut">
              <a:rPr lang="en-US" smtClean="0"/>
              <a:t>2021-11-11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973A5-1BB9-4B9B-B0FA-08D07CD65F41}" type="slidenum">
              <a:rPr lang="en-US" smtClean="0"/>
              <a:t>‹#›</a:t>
            </a:fld>
            <a:endParaRPr lang="en-US"/>
          </a:p>
        </p:txBody>
      </p:sp>
    </p:spTree>
    <p:extLst>
      <p:ext uri="{BB962C8B-B14F-4D97-AF65-F5344CB8AC3E}">
        <p14:creationId xmlns:p14="http://schemas.microsoft.com/office/powerpoint/2010/main" val="755319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93540D-947D-42BE-9F2A-D05BC95F5177}" type="datetimeFigureOut">
              <a:rPr lang="en-US" smtClean="0"/>
              <a:t>2021-11-11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973A5-1BB9-4B9B-B0FA-08D07CD65F41}" type="slidenum">
              <a:rPr lang="en-US" smtClean="0"/>
              <a:t>‹#›</a:t>
            </a:fld>
            <a:endParaRPr lang="en-US"/>
          </a:p>
        </p:txBody>
      </p:sp>
    </p:spTree>
    <p:extLst>
      <p:ext uri="{BB962C8B-B14F-4D97-AF65-F5344CB8AC3E}">
        <p14:creationId xmlns:p14="http://schemas.microsoft.com/office/powerpoint/2010/main" val="1333644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93540D-947D-42BE-9F2A-D05BC95F5177}" type="datetimeFigureOut">
              <a:rPr lang="en-US" smtClean="0"/>
              <a:t>2021-11-11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973A5-1BB9-4B9B-B0FA-08D07CD65F41}" type="slidenum">
              <a:rPr lang="en-US" smtClean="0"/>
              <a:t>‹#›</a:t>
            </a:fld>
            <a:endParaRPr lang="en-US"/>
          </a:p>
        </p:txBody>
      </p:sp>
    </p:spTree>
    <p:extLst>
      <p:ext uri="{BB962C8B-B14F-4D97-AF65-F5344CB8AC3E}">
        <p14:creationId xmlns:p14="http://schemas.microsoft.com/office/powerpoint/2010/main" val="627626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93540D-947D-42BE-9F2A-D05BC95F5177}" type="datetimeFigureOut">
              <a:rPr lang="en-US" smtClean="0"/>
              <a:t>2021-11-11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973A5-1BB9-4B9B-B0FA-08D07CD65F41}" type="slidenum">
              <a:rPr lang="en-US" smtClean="0"/>
              <a:t>‹#›</a:t>
            </a:fld>
            <a:endParaRPr lang="en-US"/>
          </a:p>
        </p:txBody>
      </p:sp>
    </p:spTree>
    <p:extLst>
      <p:ext uri="{BB962C8B-B14F-4D97-AF65-F5344CB8AC3E}">
        <p14:creationId xmlns:p14="http://schemas.microsoft.com/office/powerpoint/2010/main" val="923944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93540D-947D-42BE-9F2A-D05BC95F5177}" type="datetimeFigureOut">
              <a:rPr lang="en-US" smtClean="0"/>
              <a:t>2021-11-11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9973A5-1BB9-4B9B-B0FA-08D07CD65F41}" type="slidenum">
              <a:rPr lang="en-US" smtClean="0"/>
              <a:t>‹#›</a:t>
            </a:fld>
            <a:endParaRPr lang="en-US"/>
          </a:p>
        </p:txBody>
      </p:sp>
    </p:spTree>
    <p:extLst>
      <p:ext uri="{BB962C8B-B14F-4D97-AF65-F5344CB8AC3E}">
        <p14:creationId xmlns:p14="http://schemas.microsoft.com/office/powerpoint/2010/main" val="3048227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93540D-947D-42BE-9F2A-D05BC95F5177}" type="datetimeFigureOut">
              <a:rPr lang="en-US" smtClean="0"/>
              <a:t>2021-11-11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9973A5-1BB9-4B9B-B0FA-08D07CD65F41}" type="slidenum">
              <a:rPr lang="en-US" smtClean="0"/>
              <a:t>‹#›</a:t>
            </a:fld>
            <a:endParaRPr lang="en-US"/>
          </a:p>
        </p:txBody>
      </p:sp>
    </p:spTree>
    <p:extLst>
      <p:ext uri="{BB962C8B-B14F-4D97-AF65-F5344CB8AC3E}">
        <p14:creationId xmlns:p14="http://schemas.microsoft.com/office/powerpoint/2010/main" val="1840896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A93540D-947D-42BE-9F2A-D05BC95F5177}" type="datetimeFigureOut">
              <a:rPr lang="en-US" smtClean="0"/>
              <a:t>2021-11-11</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9C9973A5-1BB9-4B9B-B0FA-08D07CD65F41}" type="slidenum">
              <a:rPr lang="en-US" smtClean="0"/>
              <a:t>‹#›</a:t>
            </a:fld>
            <a:endParaRPr lang="en-US"/>
          </a:p>
        </p:txBody>
      </p:sp>
    </p:spTree>
    <p:extLst>
      <p:ext uri="{BB962C8B-B14F-4D97-AF65-F5344CB8AC3E}">
        <p14:creationId xmlns:p14="http://schemas.microsoft.com/office/powerpoint/2010/main" val="2512522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A93540D-947D-42BE-9F2A-D05BC95F5177}" type="datetimeFigureOut">
              <a:rPr lang="en-US" smtClean="0"/>
              <a:t>2021-11-11</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9C9973A5-1BB9-4B9B-B0FA-08D07CD65F41}" type="slidenum">
              <a:rPr lang="en-US" smtClean="0"/>
              <a:t>‹#›</a:t>
            </a:fld>
            <a:endParaRPr lang="en-US"/>
          </a:p>
        </p:txBody>
      </p:sp>
    </p:spTree>
    <p:extLst>
      <p:ext uri="{BB962C8B-B14F-4D97-AF65-F5344CB8AC3E}">
        <p14:creationId xmlns:p14="http://schemas.microsoft.com/office/powerpoint/2010/main" val="3768018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BA93540D-947D-42BE-9F2A-D05BC95F5177}" type="datetimeFigureOut">
              <a:rPr lang="en-US" smtClean="0"/>
              <a:t>2021-11-11</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9C9973A5-1BB9-4B9B-B0FA-08D07CD65F41}" type="slidenum">
              <a:rPr lang="en-US" smtClean="0"/>
              <a:t>‹#›</a:t>
            </a:fld>
            <a:endParaRPr lang="en-US"/>
          </a:p>
        </p:txBody>
      </p:sp>
    </p:spTree>
    <p:extLst>
      <p:ext uri="{BB962C8B-B14F-4D97-AF65-F5344CB8AC3E}">
        <p14:creationId xmlns:p14="http://schemas.microsoft.com/office/powerpoint/2010/main" val="4261239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A93540D-947D-42BE-9F2A-D05BC95F5177}" type="datetimeFigureOut">
              <a:rPr lang="en-US" smtClean="0"/>
              <a:t>2021-11-11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9973A5-1BB9-4B9B-B0FA-08D07CD65F41}" type="slidenum">
              <a:rPr lang="en-US" smtClean="0"/>
              <a:t>‹#›</a:t>
            </a:fld>
            <a:endParaRPr lang="en-US"/>
          </a:p>
        </p:txBody>
      </p:sp>
    </p:spTree>
    <p:extLst>
      <p:ext uri="{BB962C8B-B14F-4D97-AF65-F5344CB8AC3E}">
        <p14:creationId xmlns:p14="http://schemas.microsoft.com/office/powerpoint/2010/main" val="4142797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A93540D-947D-42BE-9F2A-D05BC95F5177}" type="datetimeFigureOut">
              <a:rPr lang="en-US" smtClean="0"/>
              <a:t>2021-11-11</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C9973A5-1BB9-4B9B-B0FA-08D07CD65F41}" type="slidenum">
              <a:rPr lang="en-US" smtClean="0"/>
              <a:t>‹#›</a:t>
            </a:fld>
            <a:endParaRPr lang="en-US"/>
          </a:p>
        </p:txBody>
      </p:sp>
    </p:spTree>
    <p:extLst>
      <p:ext uri="{BB962C8B-B14F-4D97-AF65-F5344CB8AC3E}">
        <p14:creationId xmlns:p14="http://schemas.microsoft.com/office/powerpoint/2010/main" val="46150354"/>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6.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6.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8" Type="http://schemas.openxmlformats.org/officeDocument/2006/relationships/hyperlink" Target="https://www.technolynx.com/our-work" TargetMode="External"/><Relationship Id="rId3" Type="http://schemas.openxmlformats.org/officeDocument/2006/relationships/diagramLayout" Target="../diagrams/layout4.xml"/><Relationship Id="rId7" Type="http://schemas.openxmlformats.org/officeDocument/2006/relationships/image" Target="../media/image6.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6.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reuters.com/article/us-amazon-com-jobs-automation-insight-idUSKCN1MK08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27238C-8EAF-4098-86E6-7723B7DAE6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0" name="Freeform 36">
            <a:extLst>
              <a:ext uri="{FF2B5EF4-FFF2-40B4-BE49-F238E27FC236}">
                <a16:creationId xmlns:a16="http://schemas.microsoft.com/office/drawing/2014/main" id="{992F97B1-1891-4FCC-9E5F-BA97EDB48F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12" name="Freeform: Shape 11">
            <a:extLst>
              <a:ext uri="{FF2B5EF4-FFF2-40B4-BE49-F238E27FC236}">
                <a16:creationId xmlns:a16="http://schemas.microsoft.com/office/drawing/2014/main" id="{78C6C821-FEE1-4EB6-9590-C021440C7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3" name="Subtitle 2">
            <a:extLst>
              <a:ext uri="{FF2B5EF4-FFF2-40B4-BE49-F238E27FC236}">
                <a16:creationId xmlns:a16="http://schemas.microsoft.com/office/drawing/2014/main" id="{AA266470-B421-4213-997B-723476D449A4}"/>
              </a:ext>
            </a:extLst>
          </p:cNvPr>
          <p:cNvSpPr>
            <a:spLocks noGrp="1"/>
          </p:cNvSpPr>
          <p:nvPr>
            <p:ph type="subTitle" idx="1"/>
          </p:nvPr>
        </p:nvSpPr>
        <p:spPr>
          <a:xfrm>
            <a:off x="1154955" y="4777380"/>
            <a:ext cx="6458419" cy="861420"/>
          </a:xfrm>
        </p:spPr>
        <p:txBody>
          <a:bodyPr>
            <a:normAutofit/>
          </a:bodyPr>
          <a:lstStyle/>
          <a:p>
            <a:r>
              <a:rPr lang="en-US" dirty="0">
                <a:solidFill>
                  <a:schemeClr val="tx1">
                    <a:lumMod val="85000"/>
                    <a:lumOff val="15000"/>
                  </a:schemeClr>
                </a:solidFill>
              </a:rPr>
              <a:t>Balázs Keszthelyi</a:t>
            </a:r>
            <a:br>
              <a:rPr lang="en-US" dirty="0">
                <a:solidFill>
                  <a:schemeClr val="tx1">
                    <a:lumMod val="85000"/>
                    <a:lumOff val="15000"/>
                  </a:schemeClr>
                </a:solidFill>
              </a:rPr>
            </a:br>
            <a:r>
              <a:rPr lang="en-US" dirty="0">
                <a:solidFill>
                  <a:schemeClr val="tx1">
                    <a:lumMod val="85000"/>
                    <a:lumOff val="15000"/>
                  </a:schemeClr>
                </a:solidFill>
              </a:rPr>
              <a:t>Miklós Fokin, Levente Göncz</a:t>
            </a:r>
          </a:p>
        </p:txBody>
      </p:sp>
      <p:sp>
        <p:nvSpPr>
          <p:cNvPr id="2" name="Title 1">
            <a:extLst>
              <a:ext uri="{FF2B5EF4-FFF2-40B4-BE49-F238E27FC236}">
                <a16:creationId xmlns:a16="http://schemas.microsoft.com/office/drawing/2014/main" id="{17B8AFD2-E6D2-4370-B709-D27DF4EB7B60}"/>
              </a:ext>
            </a:extLst>
          </p:cNvPr>
          <p:cNvSpPr>
            <a:spLocks noGrp="1"/>
          </p:cNvSpPr>
          <p:nvPr>
            <p:ph type="ctrTitle"/>
          </p:nvPr>
        </p:nvSpPr>
        <p:spPr>
          <a:xfrm>
            <a:off x="1154955" y="1447800"/>
            <a:ext cx="6458419" cy="3329581"/>
          </a:xfrm>
        </p:spPr>
        <p:txBody>
          <a:bodyPr>
            <a:normAutofit/>
          </a:bodyPr>
          <a:lstStyle/>
          <a:p>
            <a:r>
              <a:rPr lang="en-US" dirty="0"/>
              <a:t>Social Biases in AI</a:t>
            </a:r>
          </a:p>
        </p:txBody>
      </p:sp>
      <p:sp>
        <p:nvSpPr>
          <p:cNvPr id="14" name="Rectangle 13">
            <a:extLst>
              <a:ext uri="{FF2B5EF4-FFF2-40B4-BE49-F238E27FC236}">
                <a16:creationId xmlns:a16="http://schemas.microsoft.com/office/drawing/2014/main" id="{B61A74B3-E247-44D4-8C48-FAE8E20564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TextBox 3">
            <a:extLst>
              <a:ext uri="{FF2B5EF4-FFF2-40B4-BE49-F238E27FC236}">
                <a16:creationId xmlns:a16="http://schemas.microsoft.com/office/drawing/2014/main" id="{FC2571C9-C2E2-487F-A2F7-2A3187F28D64}"/>
              </a:ext>
            </a:extLst>
          </p:cNvPr>
          <p:cNvSpPr txBox="1"/>
          <p:nvPr/>
        </p:nvSpPr>
        <p:spPr>
          <a:xfrm>
            <a:off x="9540063" y="4624244"/>
            <a:ext cx="2720617" cy="369332"/>
          </a:xfrm>
          <a:prstGeom prst="rect">
            <a:avLst/>
          </a:prstGeom>
          <a:noFill/>
        </p:spPr>
        <p:txBody>
          <a:bodyPr wrap="square" rtlCol="0">
            <a:spAutoFit/>
          </a:bodyPr>
          <a:lstStyle/>
          <a:p>
            <a:r>
              <a:rPr lang="en-US" dirty="0">
                <a:solidFill>
                  <a:schemeClr val="bg1"/>
                </a:solidFill>
              </a:rPr>
              <a:t>TechnoLynx Ltd © 2019</a:t>
            </a:r>
          </a:p>
        </p:txBody>
      </p:sp>
      <p:pic>
        <p:nvPicPr>
          <p:cNvPr id="7" name="Picture 6">
            <a:extLst>
              <a:ext uri="{FF2B5EF4-FFF2-40B4-BE49-F238E27FC236}">
                <a16:creationId xmlns:a16="http://schemas.microsoft.com/office/drawing/2014/main" id="{9DDF34FD-183B-4943-99FB-9DCEC9C5E6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2630" y="2057602"/>
            <a:ext cx="2530828" cy="2530828"/>
          </a:xfrm>
          <a:prstGeom prst="rect">
            <a:avLst/>
          </a:prstGeom>
        </p:spPr>
      </p:pic>
    </p:spTree>
    <p:extLst>
      <p:ext uri="{BB962C8B-B14F-4D97-AF65-F5344CB8AC3E}">
        <p14:creationId xmlns:p14="http://schemas.microsoft.com/office/powerpoint/2010/main" val="3157968079"/>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052BEFF1-896C-45B1-B02C-96A6A1BC3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7" name="Freeform 36">
            <a:extLst>
              <a:ext uri="{FF2B5EF4-FFF2-40B4-BE49-F238E27FC236}">
                <a16:creationId xmlns:a16="http://schemas.microsoft.com/office/drawing/2014/main" id="{BB237A14-61B1-4C00-A670-5D8D68A86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a:p>
        </p:txBody>
      </p:sp>
      <p:sp>
        <p:nvSpPr>
          <p:cNvPr id="18" name="Freeform: Shape 11">
            <a:extLst>
              <a:ext uri="{FF2B5EF4-FFF2-40B4-BE49-F238E27FC236}">
                <a16:creationId xmlns:a16="http://schemas.microsoft.com/office/drawing/2014/main" id="{8598F259-6F54-47A3-8D13-1603D786A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9" name="Rectangle 13">
            <a:extLst>
              <a:ext uri="{FF2B5EF4-FFF2-40B4-BE49-F238E27FC236}">
                <a16:creationId xmlns:a16="http://schemas.microsoft.com/office/drawing/2014/main" id="{0BA768A8-4FED-4ED8-9E46-6BE72188E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8256F40-6B43-42A0-A88B-1E0A3CFD3A41}"/>
              </a:ext>
            </a:extLst>
          </p:cNvPr>
          <p:cNvSpPr>
            <a:spLocks noGrp="1"/>
          </p:cNvSpPr>
          <p:nvPr>
            <p:ph type="title"/>
          </p:nvPr>
        </p:nvSpPr>
        <p:spPr>
          <a:xfrm>
            <a:off x="653143" y="1645920"/>
            <a:ext cx="3522879" cy="4470821"/>
          </a:xfrm>
        </p:spPr>
        <p:txBody>
          <a:bodyPr>
            <a:normAutofit/>
          </a:bodyPr>
          <a:lstStyle/>
          <a:p>
            <a:pPr algn="r"/>
            <a:r>
              <a:rPr lang="en-US">
                <a:solidFill>
                  <a:srgbClr val="FFFFFF"/>
                </a:solidFill>
              </a:rPr>
              <a:t>Bias Mitigation: Pre-processing</a:t>
            </a:r>
          </a:p>
        </p:txBody>
      </p:sp>
      <p:sp>
        <p:nvSpPr>
          <p:cNvPr id="3" name="Content Placeholder 2">
            <a:extLst>
              <a:ext uri="{FF2B5EF4-FFF2-40B4-BE49-F238E27FC236}">
                <a16:creationId xmlns:a16="http://schemas.microsoft.com/office/drawing/2014/main" id="{1FF7B76E-6F91-402F-9C42-360832B28610}"/>
              </a:ext>
            </a:extLst>
          </p:cNvPr>
          <p:cNvSpPr>
            <a:spLocks noGrp="1"/>
          </p:cNvSpPr>
          <p:nvPr>
            <p:ph idx="1"/>
          </p:nvPr>
        </p:nvSpPr>
        <p:spPr>
          <a:xfrm>
            <a:off x="5204109" y="1645920"/>
            <a:ext cx="5919503" cy="4470821"/>
          </a:xfrm>
        </p:spPr>
        <p:txBody>
          <a:bodyPr>
            <a:normAutofit/>
          </a:bodyPr>
          <a:lstStyle/>
          <a:p>
            <a:pPr>
              <a:lnSpc>
                <a:spcPct val="90000"/>
              </a:lnSpc>
            </a:pPr>
            <a:r>
              <a:rPr lang="en-US" sz="1700"/>
              <a:t>Reweighting: Weights the examples in each (group, label) combination differently to ensure fairness before classification.  </a:t>
            </a:r>
          </a:p>
          <a:p>
            <a:pPr>
              <a:lnSpc>
                <a:spcPct val="90000"/>
              </a:lnSpc>
            </a:pPr>
            <a:endParaRPr lang="en-US" sz="1700"/>
          </a:p>
          <a:p>
            <a:pPr>
              <a:lnSpc>
                <a:spcPct val="90000"/>
              </a:lnSpc>
            </a:pPr>
            <a:r>
              <a:rPr lang="en-US" sz="1700"/>
              <a:t>Optimized preprocessing: Learns a probabilistic transformation that can modify the features and the labels in the training data.  </a:t>
            </a:r>
          </a:p>
          <a:p>
            <a:pPr>
              <a:lnSpc>
                <a:spcPct val="90000"/>
              </a:lnSpc>
            </a:pPr>
            <a:endParaRPr lang="en-US" sz="1700"/>
          </a:p>
          <a:p>
            <a:pPr>
              <a:lnSpc>
                <a:spcPct val="90000"/>
              </a:lnSpc>
            </a:pPr>
            <a:r>
              <a:rPr lang="en-US" sz="1700"/>
              <a:t>Learning fair representations finds a latent representation that encodes the data well but obfuscates information about protected attributes. </a:t>
            </a:r>
          </a:p>
          <a:p>
            <a:pPr>
              <a:lnSpc>
                <a:spcPct val="90000"/>
              </a:lnSpc>
            </a:pPr>
            <a:endParaRPr lang="en-US" sz="1700"/>
          </a:p>
          <a:p>
            <a:pPr>
              <a:lnSpc>
                <a:spcPct val="90000"/>
              </a:lnSpc>
            </a:pPr>
            <a:r>
              <a:rPr lang="en-US" sz="1700"/>
              <a:t>Disparate impact remover edits feature values to increase group fairness while preserving rank-ordering within groups. </a:t>
            </a:r>
          </a:p>
        </p:txBody>
      </p:sp>
    </p:spTree>
    <p:extLst>
      <p:ext uri="{BB962C8B-B14F-4D97-AF65-F5344CB8AC3E}">
        <p14:creationId xmlns:p14="http://schemas.microsoft.com/office/powerpoint/2010/main" val="1944933984"/>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52BEFF1-896C-45B1-B02C-96A6A1BC3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0" name="Freeform 36">
            <a:extLst>
              <a:ext uri="{FF2B5EF4-FFF2-40B4-BE49-F238E27FC236}">
                <a16:creationId xmlns:a16="http://schemas.microsoft.com/office/drawing/2014/main" id="{BB237A14-61B1-4C00-A670-5D8D68A86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a:p>
        </p:txBody>
      </p:sp>
      <p:sp>
        <p:nvSpPr>
          <p:cNvPr id="12" name="Freeform: Shape 11">
            <a:extLst>
              <a:ext uri="{FF2B5EF4-FFF2-40B4-BE49-F238E27FC236}">
                <a16:creationId xmlns:a16="http://schemas.microsoft.com/office/drawing/2014/main" id="{8598F259-6F54-47A3-8D13-1603D786A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BA768A8-4FED-4ED8-9E46-6BE72188E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8256F40-6B43-42A0-A88B-1E0A3CFD3A41}"/>
              </a:ext>
            </a:extLst>
          </p:cNvPr>
          <p:cNvSpPr>
            <a:spLocks noGrp="1"/>
          </p:cNvSpPr>
          <p:nvPr>
            <p:ph type="title"/>
          </p:nvPr>
        </p:nvSpPr>
        <p:spPr>
          <a:xfrm>
            <a:off x="653143" y="1645920"/>
            <a:ext cx="3522879" cy="4470821"/>
          </a:xfrm>
        </p:spPr>
        <p:txBody>
          <a:bodyPr>
            <a:normAutofit/>
          </a:bodyPr>
          <a:lstStyle/>
          <a:p>
            <a:pPr algn="r"/>
            <a:r>
              <a:rPr lang="en-US">
                <a:solidFill>
                  <a:srgbClr val="FFFFFF"/>
                </a:solidFill>
              </a:rPr>
              <a:t>Bias Mitigation: In-processing</a:t>
            </a:r>
          </a:p>
        </p:txBody>
      </p:sp>
      <p:sp>
        <p:nvSpPr>
          <p:cNvPr id="3" name="Content Placeholder 2">
            <a:extLst>
              <a:ext uri="{FF2B5EF4-FFF2-40B4-BE49-F238E27FC236}">
                <a16:creationId xmlns:a16="http://schemas.microsoft.com/office/drawing/2014/main" id="{1FF7B76E-6F91-402F-9C42-360832B28610}"/>
              </a:ext>
            </a:extLst>
          </p:cNvPr>
          <p:cNvSpPr>
            <a:spLocks noGrp="1"/>
          </p:cNvSpPr>
          <p:nvPr>
            <p:ph idx="1"/>
          </p:nvPr>
        </p:nvSpPr>
        <p:spPr>
          <a:xfrm>
            <a:off x="5204109" y="1645920"/>
            <a:ext cx="5919503" cy="4470821"/>
          </a:xfrm>
        </p:spPr>
        <p:txBody>
          <a:bodyPr>
            <a:normAutofit/>
          </a:bodyPr>
          <a:lstStyle/>
          <a:p>
            <a:r>
              <a:rPr lang="en-US" dirty="0"/>
              <a:t>Adversarial debiasing: the direction of the adversity is attempting to predict the protected feature from the model’s prediction.</a:t>
            </a:r>
          </a:p>
          <a:p>
            <a:endParaRPr lang="en-US" dirty="0"/>
          </a:p>
          <a:p>
            <a:r>
              <a:rPr lang="en-US" dirty="0"/>
              <a:t>Prejudice remover: adds a discrimination-aware regularization term to the learning objective.</a:t>
            </a:r>
          </a:p>
          <a:p>
            <a:endParaRPr lang="en-US" dirty="0"/>
          </a:p>
          <a:p>
            <a:r>
              <a:rPr lang="en-US" dirty="0"/>
              <a:t>Note: almost every regularization technique could potentially help against bias, it is best practice to rely on them heavily.</a:t>
            </a:r>
          </a:p>
        </p:txBody>
      </p:sp>
    </p:spTree>
    <p:extLst>
      <p:ext uri="{BB962C8B-B14F-4D97-AF65-F5344CB8AC3E}">
        <p14:creationId xmlns:p14="http://schemas.microsoft.com/office/powerpoint/2010/main" val="1687159370"/>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52BEFF1-896C-45B1-B02C-96A6A1BC3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0" name="Freeform 36">
            <a:extLst>
              <a:ext uri="{FF2B5EF4-FFF2-40B4-BE49-F238E27FC236}">
                <a16:creationId xmlns:a16="http://schemas.microsoft.com/office/drawing/2014/main" id="{BB237A14-61B1-4C00-A670-5D8D68A86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a:p>
        </p:txBody>
      </p:sp>
      <p:sp>
        <p:nvSpPr>
          <p:cNvPr id="12" name="Freeform: Shape 11">
            <a:extLst>
              <a:ext uri="{FF2B5EF4-FFF2-40B4-BE49-F238E27FC236}">
                <a16:creationId xmlns:a16="http://schemas.microsoft.com/office/drawing/2014/main" id="{8598F259-6F54-47A3-8D13-1603D786A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BA768A8-4FED-4ED8-9E46-6BE72188E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8256F40-6B43-42A0-A88B-1E0A3CFD3A41}"/>
              </a:ext>
            </a:extLst>
          </p:cNvPr>
          <p:cNvSpPr>
            <a:spLocks noGrp="1"/>
          </p:cNvSpPr>
          <p:nvPr>
            <p:ph type="title"/>
          </p:nvPr>
        </p:nvSpPr>
        <p:spPr>
          <a:xfrm>
            <a:off x="653143" y="1645920"/>
            <a:ext cx="3522879" cy="4470821"/>
          </a:xfrm>
        </p:spPr>
        <p:txBody>
          <a:bodyPr>
            <a:normAutofit/>
          </a:bodyPr>
          <a:lstStyle/>
          <a:p>
            <a:pPr algn="r"/>
            <a:r>
              <a:rPr lang="en-US">
                <a:solidFill>
                  <a:srgbClr val="FFFFFF"/>
                </a:solidFill>
              </a:rPr>
              <a:t>Bias Mitigation: Post-processing</a:t>
            </a:r>
          </a:p>
        </p:txBody>
      </p:sp>
      <p:sp>
        <p:nvSpPr>
          <p:cNvPr id="3" name="Content Placeholder 2">
            <a:extLst>
              <a:ext uri="{FF2B5EF4-FFF2-40B4-BE49-F238E27FC236}">
                <a16:creationId xmlns:a16="http://schemas.microsoft.com/office/drawing/2014/main" id="{1FF7B76E-6F91-402F-9C42-360832B28610}"/>
              </a:ext>
            </a:extLst>
          </p:cNvPr>
          <p:cNvSpPr>
            <a:spLocks noGrp="1"/>
          </p:cNvSpPr>
          <p:nvPr>
            <p:ph idx="1"/>
          </p:nvPr>
        </p:nvSpPr>
        <p:spPr>
          <a:xfrm>
            <a:off x="5204109" y="1645920"/>
            <a:ext cx="5919503" cy="4470821"/>
          </a:xfrm>
        </p:spPr>
        <p:txBody>
          <a:bodyPr>
            <a:normAutofit/>
          </a:bodyPr>
          <a:lstStyle/>
          <a:p>
            <a:pPr>
              <a:lnSpc>
                <a:spcPct val="90000"/>
              </a:lnSpc>
            </a:pPr>
            <a:r>
              <a:rPr lang="en-US" dirty="0"/>
              <a:t>Reject option-based classification: Changes predictions from a classifier to make them fairer. Provides favorable outcomes to unprivileged groups and unfavorable outcomes to privileged groups in a confidence band around the decision boundary with the highest uncertainty.</a:t>
            </a:r>
            <a:endParaRPr lang="en-US"/>
          </a:p>
          <a:p>
            <a:pPr>
              <a:lnSpc>
                <a:spcPct val="90000"/>
              </a:lnSpc>
            </a:pPr>
            <a:endParaRPr lang="en-US"/>
          </a:p>
          <a:p>
            <a:pPr>
              <a:lnSpc>
                <a:spcPct val="90000"/>
              </a:lnSpc>
            </a:pPr>
            <a:r>
              <a:rPr lang="en-US" dirty="0"/>
              <a:t>Calibrated equalized odds postprocessing: optimizes over calibrated classifier score outputs to find probabilities with which to change output labels with an equalized odds objective.</a:t>
            </a:r>
            <a:endParaRPr lang="en-US"/>
          </a:p>
        </p:txBody>
      </p:sp>
    </p:spTree>
    <p:extLst>
      <p:ext uri="{BB962C8B-B14F-4D97-AF65-F5344CB8AC3E}">
        <p14:creationId xmlns:p14="http://schemas.microsoft.com/office/powerpoint/2010/main" val="672755223"/>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56F40-6B43-42A0-A88B-1E0A3CFD3A41}"/>
              </a:ext>
            </a:extLst>
          </p:cNvPr>
          <p:cNvSpPr>
            <a:spLocks noGrp="1"/>
          </p:cNvSpPr>
          <p:nvPr>
            <p:ph type="title"/>
          </p:nvPr>
        </p:nvSpPr>
        <p:spPr>
          <a:xfrm>
            <a:off x="646111" y="452718"/>
            <a:ext cx="9404723" cy="1400530"/>
          </a:xfrm>
        </p:spPr>
        <p:txBody>
          <a:bodyPr>
            <a:normAutofit/>
          </a:bodyPr>
          <a:lstStyle/>
          <a:p>
            <a:r>
              <a:rPr lang="en-US"/>
              <a:t>Bias Mitigation</a:t>
            </a:r>
            <a:endParaRPr lang="en-US" dirty="0"/>
          </a:p>
        </p:txBody>
      </p:sp>
      <p:graphicFrame>
        <p:nvGraphicFramePr>
          <p:cNvPr id="17" name="Content Placeholder 2">
            <a:extLst>
              <a:ext uri="{FF2B5EF4-FFF2-40B4-BE49-F238E27FC236}">
                <a16:creationId xmlns:a16="http://schemas.microsoft.com/office/drawing/2014/main" id="{A4DFD150-A066-4320-84C7-E60258D3FA03}"/>
              </a:ext>
            </a:extLst>
          </p:cNvPr>
          <p:cNvGraphicFramePr>
            <a:graphicFrameLocks noGrp="1"/>
          </p:cNvGraphicFramePr>
          <p:nvPr>
            <p:ph idx="1"/>
            <p:extLst>
              <p:ext uri="{D42A27DB-BD31-4B8C-83A1-F6EECF244321}">
                <p14:modId xmlns:p14="http://schemas.microsoft.com/office/powerpoint/2010/main" val="3342473811"/>
              </p:ext>
            </p:extLst>
          </p:nvPr>
        </p:nvGraphicFramePr>
        <p:xfrm>
          <a:off x="646111" y="2140085"/>
          <a:ext cx="9404352" cy="40564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6" name="Picture 15">
            <a:extLst>
              <a:ext uri="{FF2B5EF4-FFF2-40B4-BE49-F238E27FC236}">
                <a16:creationId xmlns:a16="http://schemas.microsoft.com/office/drawing/2014/main" id="{C5600D9C-CCF5-470A-BAD7-29F832865DA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051403" y="0"/>
            <a:ext cx="1140597" cy="1140597"/>
          </a:xfrm>
          <a:prstGeom prst="rect">
            <a:avLst/>
          </a:prstGeom>
        </p:spPr>
      </p:pic>
    </p:spTree>
    <p:extLst>
      <p:ext uri="{BB962C8B-B14F-4D97-AF65-F5344CB8AC3E}">
        <p14:creationId xmlns:p14="http://schemas.microsoft.com/office/powerpoint/2010/main" val="3927109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6A23D-F07A-43B2-B6FA-3AE653C9718D}"/>
              </a:ext>
            </a:extLst>
          </p:cNvPr>
          <p:cNvSpPr>
            <a:spLocks noGrp="1"/>
          </p:cNvSpPr>
          <p:nvPr>
            <p:ph type="title"/>
          </p:nvPr>
        </p:nvSpPr>
        <p:spPr>
          <a:xfrm>
            <a:off x="646111" y="452718"/>
            <a:ext cx="9404723" cy="1400530"/>
          </a:xfrm>
        </p:spPr>
        <p:txBody>
          <a:bodyPr>
            <a:normAutofit/>
          </a:bodyPr>
          <a:lstStyle/>
          <a:p>
            <a:r>
              <a:rPr lang="en-US" dirty="0"/>
              <a:t>Software Solutions</a:t>
            </a:r>
          </a:p>
        </p:txBody>
      </p:sp>
      <p:graphicFrame>
        <p:nvGraphicFramePr>
          <p:cNvPr id="5" name="Content Placeholder 2">
            <a:extLst>
              <a:ext uri="{FF2B5EF4-FFF2-40B4-BE49-F238E27FC236}">
                <a16:creationId xmlns:a16="http://schemas.microsoft.com/office/drawing/2014/main" id="{8FF2E56F-A79E-48F0-9820-E5D177A89C5B}"/>
              </a:ext>
            </a:extLst>
          </p:cNvPr>
          <p:cNvGraphicFramePr>
            <a:graphicFrameLocks noGrp="1"/>
          </p:cNvGraphicFramePr>
          <p:nvPr>
            <p:ph idx="1"/>
            <p:extLst>
              <p:ext uri="{D42A27DB-BD31-4B8C-83A1-F6EECF244321}">
                <p14:modId xmlns:p14="http://schemas.microsoft.com/office/powerpoint/2010/main" val="3019512881"/>
              </p:ext>
            </p:extLst>
          </p:nvPr>
        </p:nvGraphicFramePr>
        <p:xfrm>
          <a:off x="646111" y="2237362"/>
          <a:ext cx="9404352" cy="40467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a:extLst>
              <a:ext uri="{FF2B5EF4-FFF2-40B4-BE49-F238E27FC236}">
                <a16:creationId xmlns:a16="http://schemas.microsoft.com/office/drawing/2014/main" id="{A5370111-6ADD-4BE2-9C96-0B9A8B1B0C7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051403" y="0"/>
            <a:ext cx="1140597" cy="1140597"/>
          </a:xfrm>
          <a:prstGeom prst="rect">
            <a:avLst/>
          </a:prstGeom>
        </p:spPr>
      </p:pic>
    </p:spTree>
    <p:extLst>
      <p:ext uri="{BB962C8B-B14F-4D97-AF65-F5344CB8AC3E}">
        <p14:creationId xmlns:p14="http://schemas.microsoft.com/office/powerpoint/2010/main" val="4262668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3A446B6-2204-48B8-A7C5-606E45BCA1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5FC78C-988B-4A29-B2A8-37BB04FCFE40}"/>
              </a:ext>
            </a:extLst>
          </p:cNvPr>
          <p:cNvSpPr>
            <a:spLocks noGrp="1"/>
          </p:cNvSpPr>
          <p:nvPr>
            <p:ph type="title"/>
          </p:nvPr>
        </p:nvSpPr>
        <p:spPr>
          <a:xfrm>
            <a:off x="648929" y="965201"/>
            <a:ext cx="3505495" cy="4773612"/>
          </a:xfrm>
        </p:spPr>
        <p:txBody>
          <a:bodyPr anchor="ctr">
            <a:normAutofit/>
          </a:bodyPr>
          <a:lstStyle/>
          <a:p>
            <a:r>
              <a:rPr lang="en-US" sz="3900">
                <a:solidFill>
                  <a:srgbClr val="EBEBEB"/>
                </a:solidFill>
              </a:rPr>
              <a:t>Compliance: ALTAI</a:t>
            </a:r>
          </a:p>
        </p:txBody>
      </p:sp>
      <p:sp>
        <p:nvSpPr>
          <p:cNvPr id="11" name="Rectangle 10">
            <a:extLst>
              <a:ext uri="{FF2B5EF4-FFF2-40B4-BE49-F238E27FC236}">
                <a16:creationId xmlns:a16="http://schemas.microsoft.com/office/drawing/2014/main" id="{FBF70932-2C39-4BA6-AA08-EF3AD899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ounded Rectangle 9">
            <a:extLst>
              <a:ext uri="{FF2B5EF4-FFF2-40B4-BE49-F238E27FC236}">
                <a16:creationId xmlns:a16="http://schemas.microsoft.com/office/drawing/2014/main" id="{0FD39269-4644-4CAE-8A56-899A62A9C7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484632"/>
            <a:ext cx="6584098" cy="5739187"/>
          </a:xfrm>
          <a:prstGeom prst="roundRect">
            <a:avLst>
              <a:gd name="adj" fmla="val 0"/>
            </a:avLst>
          </a:prstGeom>
          <a:ln w="12700" cap="sq">
            <a:solidFill>
              <a:schemeClr val="bg1">
                <a:lumMod val="75000"/>
              </a:schemeClr>
            </a:solidFill>
            <a:miter lim="800000"/>
          </a:ln>
          <a:effectLst>
            <a:outerShdw blurRad="63500" dist="25400" dir="5400000" algn="tl" rotWithShape="0">
              <a:srgbClr val="000000">
                <a:alpha val="3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02302A5-B07A-48BB-9A56-89192DCCA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08ABBD8D-BC1C-4B8D-81C3-DDF7ABF71AF3}"/>
              </a:ext>
            </a:extLst>
          </p:cNvPr>
          <p:cNvGraphicFramePr>
            <a:graphicFrameLocks noGrp="1"/>
          </p:cNvGraphicFramePr>
          <p:nvPr>
            <p:ph idx="1"/>
            <p:extLst>
              <p:ext uri="{D42A27DB-BD31-4B8C-83A1-F6EECF244321}">
                <p14:modId xmlns:p14="http://schemas.microsoft.com/office/powerpoint/2010/main" val="786670691"/>
              </p:ext>
            </p:extLst>
          </p:nvPr>
        </p:nvGraphicFramePr>
        <p:xfrm>
          <a:off x="5608638" y="965200"/>
          <a:ext cx="5614987" cy="4773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9210411"/>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8B9538A-2A89-47DD-996C-7D2BE2AB6C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5FC78C-988B-4A29-B2A8-37BB04FCFE40}"/>
              </a:ext>
            </a:extLst>
          </p:cNvPr>
          <p:cNvSpPr>
            <a:spLocks noGrp="1"/>
          </p:cNvSpPr>
          <p:nvPr>
            <p:ph type="title"/>
          </p:nvPr>
        </p:nvSpPr>
        <p:spPr>
          <a:xfrm>
            <a:off x="727212" y="3328641"/>
            <a:ext cx="2865911" cy="762000"/>
          </a:xfrm>
        </p:spPr>
        <p:txBody>
          <a:bodyPr anchor="ctr">
            <a:normAutofit/>
          </a:bodyPr>
          <a:lstStyle/>
          <a:p>
            <a:r>
              <a:rPr lang="en-US" sz="3600" dirty="0">
                <a:solidFill>
                  <a:srgbClr val="EBEBEB"/>
                </a:solidFill>
              </a:rPr>
              <a:t>TechnoLynx</a:t>
            </a:r>
          </a:p>
        </p:txBody>
      </p:sp>
      <p:sp>
        <p:nvSpPr>
          <p:cNvPr id="11" name="Freeform: Shape 10">
            <a:extLst>
              <a:ext uri="{FF2B5EF4-FFF2-40B4-BE49-F238E27FC236}">
                <a16:creationId xmlns:a16="http://schemas.microsoft.com/office/drawing/2014/main" id="{E625979B-5325-4898-8EF9-5C174B192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61310" y="0"/>
            <a:ext cx="8030690" cy="6858000"/>
          </a:xfrm>
          <a:custGeom>
            <a:avLst/>
            <a:gdLst>
              <a:gd name="connsiteX0" fmla="*/ 1176 w 8030690"/>
              <a:gd name="connsiteY0" fmla="*/ 0 h 6858000"/>
              <a:gd name="connsiteX1" fmla="*/ 1344715 w 8030690"/>
              <a:gd name="connsiteY1" fmla="*/ 0 h 6858000"/>
              <a:gd name="connsiteX2" fmla="*/ 1344715 w 8030690"/>
              <a:gd name="connsiteY2" fmla="*/ 0 h 6858000"/>
              <a:gd name="connsiteX3" fmla="*/ 8030690 w 8030690"/>
              <a:gd name="connsiteY3" fmla="*/ 0 h 6858000"/>
              <a:gd name="connsiteX4" fmla="*/ 8030690 w 8030690"/>
              <a:gd name="connsiteY4" fmla="*/ 6858000 h 6858000"/>
              <a:gd name="connsiteX5" fmla="*/ 477746 w 8030690"/>
              <a:gd name="connsiteY5" fmla="*/ 6858000 h 6858000"/>
              <a:gd name="connsiteX6" fmla="*/ 477746 w 8030690"/>
              <a:gd name="connsiteY6" fmla="*/ 6858000 h 6858000"/>
              <a:gd name="connsiteX7" fmla="*/ 0 w 8030690"/>
              <a:gd name="connsiteY7" fmla="*/ 6858000 h 6858000"/>
              <a:gd name="connsiteX8" fmla="*/ 5883 w 8030690"/>
              <a:gd name="connsiteY8" fmla="*/ 6817538 h 6858000"/>
              <a:gd name="connsiteX9" fmla="*/ 23196 w 8030690"/>
              <a:gd name="connsiteY9" fmla="*/ 6698894 h 6858000"/>
              <a:gd name="connsiteX10" fmla="*/ 35298 w 8030690"/>
              <a:gd name="connsiteY10" fmla="*/ 6612483 h 6858000"/>
              <a:gd name="connsiteX11" fmla="*/ 48073 w 8030690"/>
              <a:gd name="connsiteY11" fmla="*/ 6509613 h 6858000"/>
              <a:gd name="connsiteX12" fmla="*/ 63369 w 8030690"/>
              <a:gd name="connsiteY12" fmla="*/ 6387541 h 6858000"/>
              <a:gd name="connsiteX13" fmla="*/ 79506 w 8030690"/>
              <a:gd name="connsiteY13" fmla="*/ 6252438 h 6858000"/>
              <a:gd name="connsiteX14" fmla="*/ 96483 w 8030690"/>
              <a:gd name="connsiteY14" fmla="*/ 6100191 h 6858000"/>
              <a:gd name="connsiteX15" fmla="*/ 114468 w 8030690"/>
              <a:gd name="connsiteY15" fmla="*/ 5934227 h 6858000"/>
              <a:gd name="connsiteX16" fmla="*/ 132454 w 8030690"/>
              <a:gd name="connsiteY16" fmla="*/ 5753862 h 6858000"/>
              <a:gd name="connsiteX17" fmla="*/ 150775 w 8030690"/>
              <a:gd name="connsiteY17" fmla="*/ 5561838 h 6858000"/>
              <a:gd name="connsiteX18" fmla="*/ 167752 w 8030690"/>
              <a:gd name="connsiteY18" fmla="*/ 5354726 h 6858000"/>
              <a:gd name="connsiteX19" fmla="*/ 184057 w 8030690"/>
              <a:gd name="connsiteY19" fmla="*/ 5138013 h 6858000"/>
              <a:gd name="connsiteX20" fmla="*/ 198849 w 8030690"/>
              <a:gd name="connsiteY20" fmla="*/ 4908956 h 6858000"/>
              <a:gd name="connsiteX21" fmla="*/ 212968 w 8030690"/>
              <a:gd name="connsiteY21" fmla="*/ 4670298 h 6858000"/>
              <a:gd name="connsiteX22" fmla="*/ 226248 w 8030690"/>
              <a:gd name="connsiteY22" fmla="*/ 4421352 h 6858000"/>
              <a:gd name="connsiteX23" fmla="*/ 230954 w 8030690"/>
              <a:gd name="connsiteY23" fmla="*/ 4293793 h 6858000"/>
              <a:gd name="connsiteX24" fmla="*/ 236165 w 8030690"/>
              <a:gd name="connsiteY24" fmla="*/ 4163491 h 6858000"/>
              <a:gd name="connsiteX25" fmla="*/ 241039 w 8030690"/>
              <a:gd name="connsiteY25" fmla="*/ 4031132 h 6858000"/>
              <a:gd name="connsiteX26" fmla="*/ 244233 w 8030690"/>
              <a:gd name="connsiteY26" fmla="*/ 3898087 h 6858000"/>
              <a:gd name="connsiteX27" fmla="*/ 247091 w 8030690"/>
              <a:gd name="connsiteY27" fmla="*/ 3762298 h 6858000"/>
              <a:gd name="connsiteX28" fmla="*/ 250116 w 8030690"/>
              <a:gd name="connsiteY28" fmla="*/ 3625138 h 6858000"/>
              <a:gd name="connsiteX29" fmla="*/ 252133 w 8030690"/>
              <a:gd name="connsiteY29" fmla="*/ 3485235 h 6858000"/>
              <a:gd name="connsiteX30" fmla="*/ 252133 w 8030690"/>
              <a:gd name="connsiteY30" fmla="*/ 3343960 h 6858000"/>
              <a:gd name="connsiteX31" fmla="*/ 253142 w 8030690"/>
              <a:gd name="connsiteY31" fmla="*/ 3201314 h 6858000"/>
              <a:gd name="connsiteX32" fmla="*/ 252133 w 8030690"/>
              <a:gd name="connsiteY32" fmla="*/ 3057296 h 6858000"/>
              <a:gd name="connsiteX33" fmla="*/ 250116 w 8030690"/>
              <a:gd name="connsiteY33" fmla="*/ 2911221 h 6858000"/>
              <a:gd name="connsiteX34" fmla="*/ 248267 w 8030690"/>
              <a:gd name="connsiteY34" fmla="*/ 2765145 h 6858000"/>
              <a:gd name="connsiteX35" fmla="*/ 244233 w 8030690"/>
              <a:gd name="connsiteY35" fmla="*/ 2617013 h 6858000"/>
              <a:gd name="connsiteX36" fmla="*/ 240031 w 8030690"/>
              <a:gd name="connsiteY36" fmla="*/ 2467508 h 6858000"/>
              <a:gd name="connsiteX37" fmla="*/ 235156 w 8030690"/>
              <a:gd name="connsiteY37" fmla="*/ 2318004 h 6858000"/>
              <a:gd name="connsiteX38" fmla="*/ 228265 w 8030690"/>
              <a:gd name="connsiteY38" fmla="*/ 2167128 h 6858000"/>
              <a:gd name="connsiteX39" fmla="*/ 220028 w 8030690"/>
              <a:gd name="connsiteY39" fmla="*/ 2014880 h 6858000"/>
              <a:gd name="connsiteX40" fmla="*/ 212128 w 8030690"/>
              <a:gd name="connsiteY40" fmla="*/ 1861947 h 6858000"/>
              <a:gd name="connsiteX41" fmla="*/ 202043 w 8030690"/>
              <a:gd name="connsiteY41" fmla="*/ 1709013 h 6858000"/>
              <a:gd name="connsiteX42" fmla="*/ 189940 w 8030690"/>
              <a:gd name="connsiteY42" fmla="*/ 1554023 h 6858000"/>
              <a:gd name="connsiteX43" fmla="*/ 177838 w 8030690"/>
              <a:gd name="connsiteY43" fmla="*/ 1401089 h 6858000"/>
              <a:gd name="connsiteX44" fmla="*/ 163886 w 8030690"/>
              <a:gd name="connsiteY44" fmla="*/ 1245413 h 6858000"/>
              <a:gd name="connsiteX45" fmla="*/ 148590 w 8030690"/>
              <a:gd name="connsiteY45" fmla="*/ 1089050 h 6858000"/>
              <a:gd name="connsiteX46" fmla="*/ 132454 w 8030690"/>
              <a:gd name="connsiteY46" fmla="*/ 934745 h 6858000"/>
              <a:gd name="connsiteX47" fmla="*/ 113628 w 8030690"/>
              <a:gd name="connsiteY47" fmla="*/ 778383 h 6858000"/>
              <a:gd name="connsiteX48" fmla="*/ 93457 w 8030690"/>
              <a:gd name="connsiteY48" fmla="*/ 622706 h 6858000"/>
              <a:gd name="connsiteX49" fmla="*/ 73454 w 8030690"/>
              <a:gd name="connsiteY49" fmla="*/ 466344 h 6858000"/>
              <a:gd name="connsiteX50" fmla="*/ 50090 w 8030690"/>
              <a:gd name="connsiteY50" fmla="*/ 310667 h 6858000"/>
              <a:gd name="connsiteX51" fmla="*/ 26222 w 8030690"/>
              <a:gd name="connsiteY51" fmla="*/ 15567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030690" h="6858000">
                <a:moveTo>
                  <a:pt x="1176" y="0"/>
                </a:moveTo>
                <a:lnTo>
                  <a:pt x="1344715" y="0"/>
                </a:lnTo>
                <a:lnTo>
                  <a:pt x="1344715" y="0"/>
                </a:lnTo>
                <a:lnTo>
                  <a:pt x="8030690" y="0"/>
                </a:lnTo>
                <a:lnTo>
                  <a:pt x="8030690" y="6858000"/>
                </a:lnTo>
                <a:lnTo>
                  <a:pt x="477746" y="6858000"/>
                </a:lnTo>
                <a:lnTo>
                  <a:pt x="477746" y="6858000"/>
                </a:lnTo>
                <a:lnTo>
                  <a:pt x="0" y="6858000"/>
                </a:lnTo>
                <a:lnTo>
                  <a:pt x="5883" y="6817538"/>
                </a:lnTo>
                <a:lnTo>
                  <a:pt x="23196" y="6698894"/>
                </a:lnTo>
                <a:lnTo>
                  <a:pt x="35298" y="6612483"/>
                </a:lnTo>
                <a:lnTo>
                  <a:pt x="48073" y="6509613"/>
                </a:lnTo>
                <a:lnTo>
                  <a:pt x="63369" y="6387541"/>
                </a:lnTo>
                <a:lnTo>
                  <a:pt x="79506" y="6252438"/>
                </a:lnTo>
                <a:lnTo>
                  <a:pt x="96483" y="6100191"/>
                </a:lnTo>
                <a:lnTo>
                  <a:pt x="114468" y="5934227"/>
                </a:lnTo>
                <a:lnTo>
                  <a:pt x="132454" y="5753862"/>
                </a:lnTo>
                <a:lnTo>
                  <a:pt x="150775" y="5561838"/>
                </a:lnTo>
                <a:lnTo>
                  <a:pt x="167752" y="5354726"/>
                </a:lnTo>
                <a:lnTo>
                  <a:pt x="184057" y="5138013"/>
                </a:lnTo>
                <a:lnTo>
                  <a:pt x="198849" y="4908956"/>
                </a:lnTo>
                <a:lnTo>
                  <a:pt x="212968" y="4670298"/>
                </a:lnTo>
                <a:lnTo>
                  <a:pt x="226248" y="4421352"/>
                </a:lnTo>
                <a:lnTo>
                  <a:pt x="230954" y="4293793"/>
                </a:lnTo>
                <a:lnTo>
                  <a:pt x="236165" y="4163491"/>
                </a:lnTo>
                <a:lnTo>
                  <a:pt x="241039" y="4031132"/>
                </a:lnTo>
                <a:lnTo>
                  <a:pt x="244233" y="3898087"/>
                </a:lnTo>
                <a:lnTo>
                  <a:pt x="247091" y="3762298"/>
                </a:lnTo>
                <a:lnTo>
                  <a:pt x="250116" y="3625138"/>
                </a:lnTo>
                <a:lnTo>
                  <a:pt x="252133" y="3485235"/>
                </a:lnTo>
                <a:lnTo>
                  <a:pt x="252133" y="3343960"/>
                </a:lnTo>
                <a:lnTo>
                  <a:pt x="253142" y="3201314"/>
                </a:lnTo>
                <a:lnTo>
                  <a:pt x="252133" y="3057296"/>
                </a:lnTo>
                <a:lnTo>
                  <a:pt x="250116" y="2911221"/>
                </a:lnTo>
                <a:lnTo>
                  <a:pt x="248267" y="2765145"/>
                </a:lnTo>
                <a:lnTo>
                  <a:pt x="244233" y="2617013"/>
                </a:lnTo>
                <a:lnTo>
                  <a:pt x="240031" y="2467508"/>
                </a:lnTo>
                <a:lnTo>
                  <a:pt x="235156" y="2318004"/>
                </a:lnTo>
                <a:lnTo>
                  <a:pt x="228265" y="2167128"/>
                </a:lnTo>
                <a:lnTo>
                  <a:pt x="220028" y="2014880"/>
                </a:lnTo>
                <a:lnTo>
                  <a:pt x="212128" y="1861947"/>
                </a:lnTo>
                <a:lnTo>
                  <a:pt x="202043" y="1709013"/>
                </a:lnTo>
                <a:lnTo>
                  <a:pt x="189940" y="1554023"/>
                </a:lnTo>
                <a:lnTo>
                  <a:pt x="177838" y="1401089"/>
                </a:lnTo>
                <a:lnTo>
                  <a:pt x="163886" y="1245413"/>
                </a:lnTo>
                <a:lnTo>
                  <a:pt x="148590" y="1089050"/>
                </a:lnTo>
                <a:lnTo>
                  <a:pt x="132454" y="934745"/>
                </a:lnTo>
                <a:lnTo>
                  <a:pt x="113628" y="778383"/>
                </a:lnTo>
                <a:lnTo>
                  <a:pt x="93457" y="622706"/>
                </a:lnTo>
                <a:lnTo>
                  <a:pt x="73454" y="466344"/>
                </a:lnTo>
                <a:lnTo>
                  <a:pt x="50090" y="310667"/>
                </a:lnTo>
                <a:lnTo>
                  <a:pt x="26222" y="15567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11">
            <a:extLst>
              <a:ext uri="{FF2B5EF4-FFF2-40B4-BE49-F238E27FC236}">
                <a16:creationId xmlns:a16="http://schemas.microsoft.com/office/drawing/2014/main" id="{34B22E2B-30D5-47A4-97C5-091EA1AB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4811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p:nvSpPr>
          <p:cNvPr id="15" name="Rectangle 14">
            <a:extLst>
              <a:ext uri="{FF2B5EF4-FFF2-40B4-BE49-F238E27FC236}">
                <a16:creationId xmlns:a16="http://schemas.microsoft.com/office/drawing/2014/main" id="{9B6DA3CD-A002-40ED-8194-B4E637BD76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D970A342-1448-4CA7-88CC-72D432C83DAB}"/>
              </a:ext>
            </a:extLst>
          </p:cNvPr>
          <p:cNvGraphicFramePr>
            <a:graphicFrameLocks noGrp="1"/>
          </p:cNvGraphicFramePr>
          <p:nvPr>
            <p:ph idx="1"/>
            <p:extLst>
              <p:ext uri="{D42A27DB-BD31-4B8C-83A1-F6EECF244321}">
                <p14:modId xmlns:p14="http://schemas.microsoft.com/office/powerpoint/2010/main" val="3614366616"/>
              </p:ext>
            </p:extLst>
          </p:nvPr>
        </p:nvGraphicFramePr>
        <p:xfrm>
          <a:off x="5048250" y="1447800"/>
          <a:ext cx="649605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 name="Picture 9">
            <a:extLst>
              <a:ext uri="{FF2B5EF4-FFF2-40B4-BE49-F238E27FC236}">
                <a16:creationId xmlns:a16="http://schemas.microsoft.com/office/drawing/2014/main" id="{3A09E480-2DB2-4D60-AA05-375126DD019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44725" y="779565"/>
            <a:ext cx="2462717" cy="2462717"/>
          </a:xfrm>
          <a:prstGeom prst="rect">
            <a:avLst/>
          </a:prstGeom>
        </p:spPr>
      </p:pic>
      <p:sp>
        <p:nvSpPr>
          <p:cNvPr id="4" name="TextBox 3">
            <a:extLst>
              <a:ext uri="{FF2B5EF4-FFF2-40B4-BE49-F238E27FC236}">
                <a16:creationId xmlns:a16="http://schemas.microsoft.com/office/drawing/2014/main" id="{7618F485-79C1-4FB8-9F16-43A35411261D}"/>
              </a:ext>
            </a:extLst>
          </p:cNvPr>
          <p:cNvSpPr txBox="1"/>
          <p:nvPr/>
        </p:nvSpPr>
        <p:spPr>
          <a:xfrm>
            <a:off x="885370" y="4256629"/>
            <a:ext cx="2521844" cy="369332"/>
          </a:xfrm>
          <a:prstGeom prst="rect">
            <a:avLst/>
          </a:prstGeom>
          <a:noFill/>
        </p:spPr>
        <p:txBody>
          <a:bodyPr wrap="none" rtlCol="0">
            <a:spAutoFit/>
          </a:bodyPr>
          <a:lstStyle/>
          <a:p>
            <a:r>
              <a:rPr lang="en-US" dirty="0">
                <a:solidFill>
                  <a:schemeClr val="bg1"/>
                </a:solidFill>
              </a:rPr>
              <a:t>Hunting for Optimum</a:t>
            </a:r>
          </a:p>
        </p:txBody>
      </p:sp>
      <p:sp>
        <p:nvSpPr>
          <p:cNvPr id="12" name="TextBox 11">
            <a:extLst>
              <a:ext uri="{FF2B5EF4-FFF2-40B4-BE49-F238E27FC236}">
                <a16:creationId xmlns:a16="http://schemas.microsoft.com/office/drawing/2014/main" id="{743EF323-3C22-4F57-BFA1-45B273C6EC59}"/>
              </a:ext>
            </a:extLst>
          </p:cNvPr>
          <p:cNvSpPr txBox="1"/>
          <p:nvPr/>
        </p:nvSpPr>
        <p:spPr>
          <a:xfrm>
            <a:off x="5027612" y="741402"/>
            <a:ext cx="6096000" cy="369332"/>
          </a:xfrm>
          <a:prstGeom prst="rect">
            <a:avLst/>
          </a:prstGeom>
          <a:noFill/>
        </p:spPr>
        <p:txBody>
          <a:bodyPr wrap="square">
            <a:spAutoFit/>
          </a:bodyPr>
          <a:lstStyle/>
          <a:p>
            <a:r>
              <a:rPr lang="en-US" dirty="0">
                <a:hlinkClick r:id="rId8"/>
              </a:rPr>
              <a:t>https://www.technolynx.com/our-work</a:t>
            </a:r>
            <a:endParaRPr lang="en-US" dirty="0"/>
          </a:p>
        </p:txBody>
      </p:sp>
    </p:spTree>
    <p:extLst>
      <p:ext uri="{BB962C8B-B14F-4D97-AF65-F5344CB8AC3E}">
        <p14:creationId xmlns:p14="http://schemas.microsoft.com/office/powerpoint/2010/main" val="2632607800"/>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8B9538A-2A89-47DD-996C-7D2BE2AB6C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5FC78C-988B-4A29-B2A8-37BB04FCFE40}"/>
              </a:ext>
            </a:extLst>
          </p:cNvPr>
          <p:cNvSpPr>
            <a:spLocks noGrp="1"/>
          </p:cNvSpPr>
          <p:nvPr>
            <p:ph type="title"/>
          </p:nvPr>
        </p:nvSpPr>
        <p:spPr>
          <a:xfrm>
            <a:off x="727212" y="3328641"/>
            <a:ext cx="2865911" cy="762000"/>
          </a:xfrm>
        </p:spPr>
        <p:txBody>
          <a:bodyPr anchor="ctr">
            <a:normAutofit/>
          </a:bodyPr>
          <a:lstStyle/>
          <a:p>
            <a:r>
              <a:rPr lang="en-US" sz="3600" dirty="0">
                <a:solidFill>
                  <a:srgbClr val="EBEBEB"/>
                </a:solidFill>
              </a:rPr>
              <a:t>TechnoLynx</a:t>
            </a:r>
          </a:p>
        </p:txBody>
      </p:sp>
      <p:sp>
        <p:nvSpPr>
          <p:cNvPr id="11" name="Freeform: Shape 10">
            <a:extLst>
              <a:ext uri="{FF2B5EF4-FFF2-40B4-BE49-F238E27FC236}">
                <a16:creationId xmlns:a16="http://schemas.microsoft.com/office/drawing/2014/main" id="{E625979B-5325-4898-8EF9-5C174B192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61310" y="0"/>
            <a:ext cx="8030690" cy="6858000"/>
          </a:xfrm>
          <a:custGeom>
            <a:avLst/>
            <a:gdLst>
              <a:gd name="connsiteX0" fmla="*/ 1176 w 8030690"/>
              <a:gd name="connsiteY0" fmla="*/ 0 h 6858000"/>
              <a:gd name="connsiteX1" fmla="*/ 1344715 w 8030690"/>
              <a:gd name="connsiteY1" fmla="*/ 0 h 6858000"/>
              <a:gd name="connsiteX2" fmla="*/ 1344715 w 8030690"/>
              <a:gd name="connsiteY2" fmla="*/ 0 h 6858000"/>
              <a:gd name="connsiteX3" fmla="*/ 8030690 w 8030690"/>
              <a:gd name="connsiteY3" fmla="*/ 0 h 6858000"/>
              <a:gd name="connsiteX4" fmla="*/ 8030690 w 8030690"/>
              <a:gd name="connsiteY4" fmla="*/ 6858000 h 6858000"/>
              <a:gd name="connsiteX5" fmla="*/ 477746 w 8030690"/>
              <a:gd name="connsiteY5" fmla="*/ 6858000 h 6858000"/>
              <a:gd name="connsiteX6" fmla="*/ 477746 w 8030690"/>
              <a:gd name="connsiteY6" fmla="*/ 6858000 h 6858000"/>
              <a:gd name="connsiteX7" fmla="*/ 0 w 8030690"/>
              <a:gd name="connsiteY7" fmla="*/ 6858000 h 6858000"/>
              <a:gd name="connsiteX8" fmla="*/ 5883 w 8030690"/>
              <a:gd name="connsiteY8" fmla="*/ 6817538 h 6858000"/>
              <a:gd name="connsiteX9" fmla="*/ 23196 w 8030690"/>
              <a:gd name="connsiteY9" fmla="*/ 6698894 h 6858000"/>
              <a:gd name="connsiteX10" fmla="*/ 35298 w 8030690"/>
              <a:gd name="connsiteY10" fmla="*/ 6612483 h 6858000"/>
              <a:gd name="connsiteX11" fmla="*/ 48073 w 8030690"/>
              <a:gd name="connsiteY11" fmla="*/ 6509613 h 6858000"/>
              <a:gd name="connsiteX12" fmla="*/ 63369 w 8030690"/>
              <a:gd name="connsiteY12" fmla="*/ 6387541 h 6858000"/>
              <a:gd name="connsiteX13" fmla="*/ 79506 w 8030690"/>
              <a:gd name="connsiteY13" fmla="*/ 6252438 h 6858000"/>
              <a:gd name="connsiteX14" fmla="*/ 96483 w 8030690"/>
              <a:gd name="connsiteY14" fmla="*/ 6100191 h 6858000"/>
              <a:gd name="connsiteX15" fmla="*/ 114468 w 8030690"/>
              <a:gd name="connsiteY15" fmla="*/ 5934227 h 6858000"/>
              <a:gd name="connsiteX16" fmla="*/ 132454 w 8030690"/>
              <a:gd name="connsiteY16" fmla="*/ 5753862 h 6858000"/>
              <a:gd name="connsiteX17" fmla="*/ 150775 w 8030690"/>
              <a:gd name="connsiteY17" fmla="*/ 5561838 h 6858000"/>
              <a:gd name="connsiteX18" fmla="*/ 167752 w 8030690"/>
              <a:gd name="connsiteY18" fmla="*/ 5354726 h 6858000"/>
              <a:gd name="connsiteX19" fmla="*/ 184057 w 8030690"/>
              <a:gd name="connsiteY19" fmla="*/ 5138013 h 6858000"/>
              <a:gd name="connsiteX20" fmla="*/ 198849 w 8030690"/>
              <a:gd name="connsiteY20" fmla="*/ 4908956 h 6858000"/>
              <a:gd name="connsiteX21" fmla="*/ 212968 w 8030690"/>
              <a:gd name="connsiteY21" fmla="*/ 4670298 h 6858000"/>
              <a:gd name="connsiteX22" fmla="*/ 226248 w 8030690"/>
              <a:gd name="connsiteY22" fmla="*/ 4421352 h 6858000"/>
              <a:gd name="connsiteX23" fmla="*/ 230954 w 8030690"/>
              <a:gd name="connsiteY23" fmla="*/ 4293793 h 6858000"/>
              <a:gd name="connsiteX24" fmla="*/ 236165 w 8030690"/>
              <a:gd name="connsiteY24" fmla="*/ 4163491 h 6858000"/>
              <a:gd name="connsiteX25" fmla="*/ 241039 w 8030690"/>
              <a:gd name="connsiteY25" fmla="*/ 4031132 h 6858000"/>
              <a:gd name="connsiteX26" fmla="*/ 244233 w 8030690"/>
              <a:gd name="connsiteY26" fmla="*/ 3898087 h 6858000"/>
              <a:gd name="connsiteX27" fmla="*/ 247091 w 8030690"/>
              <a:gd name="connsiteY27" fmla="*/ 3762298 h 6858000"/>
              <a:gd name="connsiteX28" fmla="*/ 250116 w 8030690"/>
              <a:gd name="connsiteY28" fmla="*/ 3625138 h 6858000"/>
              <a:gd name="connsiteX29" fmla="*/ 252133 w 8030690"/>
              <a:gd name="connsiteY29" fmla="*/ 3485235 h 6858000"/>
              <a:gd name="connsiteX30" fmla="*/ 252133 w 8030690"/>
              <a:gd name="connsiteY30" fmla="*/ 3343960 h 6858000"/>
              <a:gd name="connsiteX31" fmla="*/ 253142 w 8030690"/>
              <a:gd name="connsiteY31" fmla="*/ 3201314 h 6858000"/>
              <a:gd name="connsiteX32" fmla="*/ 252133 w 8030690"/>
              <a:gd name="connsiteY32" fmla="*/ 3057296 h 6858000"/>
              <a:gd name="connsiteX33" fmla="*/ 250116 w 8030690"/>
              <a:gd name="connsiteY33" fmla="*/ 2911221 h 6858000"/>
              <a:gd name="connsiteX34" fmla="*/ 248267 w 8030690"/>
              <a:gd name="connsiteY34" fmla="*/ 2765145 h 6858000"/>
              <a:gd name="connsiteX35" fmla="*/ 244233 w 8030690"/>
              <a:gd name="connsiteY35" fmla="*/ 2617013 h 6858000"/>
              <a:gd name="connsiteX36" fmla="*/ 240031 w 8030690"/>
              <a:gd name="connsiteY36" fmla="*/ 2467508 h 6858000"/>
              <a:gd name="connsiteX37" fmla="*/ 235156 w 8030690"/>
              <a:gd name="connsiteY37" fmla="*/ 2318004 h 6858000"/>
              <a:gd name="connsiteX38" fmla="*/ 228265 w 8030690"/>
              <a:gd name="connsiteY38" fmla="*/ 2167128 h 6858000"/>
              <a:gd name="connsiteX39" fmla="*/ 220028 w 8030690"/>
              <a:gd name="connsiteY39" fmla="*/ 2014880 h 6858000"/>
              <a:gd name="connsiteX40" fmla="*/ 212128 w 8030690"/>
              <a:gd name="connsiteY40" fmla="*/ 1861947 h 6858000"/>
              <a:gd name="connsiteX41" fmla="*/ 202043 w 8030690"/>
              <a:gd name="connsiteY41" fmla="*/ 1709013 h 6858000"/>
              <a:gd name="connsiteX42" fmla="*/ 189940 w 8030690"/>
              <a:gd name="connsiteY42" fmla="*/ 1554023 h 6858000"/>
              <a:gd name="connsiteX43" fmla="*/ 177838 w 8030690"/>
              <a:gd name="connsiteY43" fmla="*/ 1401089 h 6858000"/>
              <a:gd name="connsiteX44" fmla="*/ 163886 w 8030690"/>
              <a:gd name="connsiteY44" fmla="*/ 1245413 h 6858000"/>
              <a:gd name="connsiteX45" fmla="*/ 148590 w 8030690"/>
              <a:gd name="connsiteY45" fmla="*/ 1089050 h 6858000"/>
              <a:gd name="connsiteX46" fmla="*/ 132454 w 8030690"/>
              <a:gd name="connsiteY46" fmla="*/ 934745 h 6858000"/>
              <a:gd name="connsiteX47" fmla="*/ 113628 w 8030690"/>
              <a:gd name="connsiteY47" fmla="*/ 778383 h 6858000"/>
              <a:gd name="connsiteX48" fmla="*/ 93457 w 8030690"/>
              <a:gd name="connsiteY48" fmla="*/ 622706 h 6858000"/>
              <a:gd name="connsiteX49" fmla="*/ 73454 w 8030690"/>
              <a:gd name="connsiteY49" fmla="*/ 466344 h 6858000"/>
              <a:gd name="connsiteX50" fmla="*/ 50090 w 8030690"/>
              <a:gd name="connsiteY50" fmla="*/ 310667 h 6858000"/>
              <a:gd name="connsiteX51" fmla="*/ 26222 w 8030690"/>
              <a:gd name="connsiteY51" fmla="*/ 15567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030690" h="6858000">
                <a:moveTo>
                  <a:pt x="1176" y="0"/>
                </a:moveTo>
                <a:lnTo>
                  <a:pt x="1344715" y="0"/>
                </a:lnTo>
                <a:lnTo>
                  <a:pt x="1344715" y="0"/>
                </a:lnTo>
                <a:lnTo>
                  <a:pt x="8030690" y="0"/>
                </a:lnTo>
                <a:lnTo>
                  <a:pt x="8030690" y="6858000"/>
                </a:lnTo>
                <a:lnTo>
                  <a:pt x="477746" y="6858000"/>
                </a:lnTo>
                <a:lnTo>
                  <a:pt x="477746" y="6858000"/>
                </a:lnTo>
                <a:lnTo>
                  <a:pt x="0" y="6858000"/>
                </a:lnTo>
                <a:lnTo>
                  <a:pt x="5883" y="6817538"/>
                </a:lnTo>
                <a:lnTo>
                  <a:pt x="23196" y="6698894"/>
                </a:lnTo>
                <a:lnTo>
                  <a:pt x="35298" y="6612483"/>
                </a:lnTo>
                <a:lnTo>
                  <a:pt x="48073" y="6509613"/>
                </a:lnTo>
                <a:lnTo>
                  <a:pt x="63369" y="6387541"/>
                </a:lnTo>
                <a:lnTo>
                  <a:pt x="79506" y="6252438"/>
                </a:lnTo>
                <a:lnTo>
                  <a:pt x="96483" y="6100191"/>
                </a:lnTo>
                <a:lnTo>
                  <a:pt x="114468" y="5934227"/>
                </a:lnTo>
                <a:lnTo>
                  <a:pt x="132454" y="5753862"/>
                </a:lnTo>
                <a:lnTo>
                  <a:pt x="150775" y="5561838"/>
                </a:lnTo>
                <a:lnTo>
                  <a:pt x="167752" y="5354726"/>
                </a:lnTo>
                <a:lnTo>
                  <a:pt x="184057" y="5138013"/>
                </a:lnTo>
                <a:lnTo>
                  <a:pt x="198849" y="4908956"/>
                </a:lnTo>
                <a:lnTo>
                  <a:pt x="212968" y="4670298"/>
                </a:lnTo>
                <a:lnTo>
                  <a:pt x="226248" y="4421352"/>
                </a:lnTo>
                <a:lnTo>
                  <a:pt x="230954" y="4293793"/>
                </a:lnTo>
                <a:lnTo>
                  <a:pt x="236165" y="4163491"/>
                </a:lnTo>
                <a:lnTo>
                  <a:pt x="241039" y="4031132"/>
                </a:lnTo>
                <a:lnTo>
                  <a:pt x="244233" y="3898087"/>
                </a:lnTo>
                <a:lnTo>
                  <a:pt x="247091" y="3762298"/>
                </a:lnTo>
                <a:lnTo>
                  <a:pt x="250116" y="3625138"/>
                </a:lnTo>
                <a:lnTo>
                  <a:pt x="252133" y="3485235"/>
                </a:lnTo>
                <a:lnTo>
                  <a:pt x="252133" y="3343960"/>
                </a:lnTo>
                <a:lnTo>
                  <a:pt x="253142" y="3201314"/>
                </a:lnTo>
                <a:lnTo>
                  <a:pt x="252133" y="3057296"/>
                </a:lnTo>
                <a:lnTo>
                  <a:pt x="250116" y="2911221"/>
                </a:lnTo>
                <a:lnTo>
                  <a:pt x="248267" y="2765145"/>
                </a:lnTo>
                <a:lnTo>
                  <a:pt x="244233" y="2617013"/>
                </a:lnTo>
                <a:lnTo>
                  <a:pt x="240031" y="2467508"/>
                </a:lnTo>
                <a:lnTo>
                  <a:pt x="235156" y="2318004"/>
                </a:lnTo>
                <a:lnTo>
                  <a:pt x="228265" y="2167128"/>
                </a:lnTo>
                <a:lnTo>
                  <a:pt x="220028" y="2014880"/>
                </a:lnTo>
                <a:lnTo>
                  <a:pt x="212128" y="1861947"/>
                </a:lnTo>
                <a:lnTo>
                  <a:pt x="202043" y="1709013"/>
                </a:lnTo>
                <a:lnTo>
                  <a:pt x="189940" y="1554023"/>
                </a:lnTo>
                <a:lnTo>
                  <a:pt x="177838" y="1401089"/>
                </a:lnTo>
                <a:lnTo>
                  <a:pt x="163886" y="1245413"/>
                </a:lnTo>
                <a:lnTo>
                  <a:pt x="148590" y="1089050"/>
                </a:lnTo>
                <a:lnTo>
                  <a:pt x="132454" y="934745"/>
                </a:lnTo>
                <a:lnTo>
                  <a:pt x="113628" y="778383"/>
                </a:lnTo>
                <a:lnTo>
                  <a:pt x="93457" y="622706"/>
                </a:lnTo>
                <a:lnTo>
                  <a:pt x="73454" y="466344"/>
                </a:lnTo>
                <a:lnTo>
                  <a:pt x="50090" y="310667"/>
                </a:lnTo>
                <a:lnTo>
                  <a:pt x="26222" y="15567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11">
            <a:extLst>
              <a:ext uri="{FF2B5EF4-FFF2-40B4-BE49-F238E27FC236}">
                <a16:creationId xmlns:a16="http://schemas.microsoft.com/office/drawing/2014/main" id="{34B22E2B-30D5-47A4-97C5-091EA1AB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4811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p:nvSpPr>
          <p:cNvPr id="15" name="Rectangle 14">
            <a:extLst>
              <a:ext uri="{FF2B5EF4-FFF2-40B4-BE49-F238E27FC236}">
                <a16:creationId xmlns:a16="http://schemas.microsoft.com/office/drawing/2014/main" id="{9B6DA3CD-A002-40ED-8194-B4E637BD76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D970A342-1448-4CA7-88CC-72D432C83DAB}"/>
              </a:ext>
            </a:extLst>
          </p:cNvPr>
          <p:cNvGraphicFramePr>
            <a:graphicFrameLocks noGrp="1"/>
          </p:cNvGraphicFramePr>
          <p:nvPr>
            <p:ph idx="1"/>
            <p:extLst>
              <p:ext uri="{D42A27DB-BD31-4B8C-83A1-F6EECF244321}">
                <p14:modId xmlns:p14="http://schemas.microsoft.com/office/powerpoint/2010/main" val="1098378158"/>
              </p:ext>
            </p:extLst>
          </p:nvPr>
        </p:nvGraphicFramePr>
        <p:xfrm>
          <a:off x="5048250" y="1447800"/>
          <a:ext cx="649605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 name="Picture 9">
            <a:extLst>
              <a:ext uri="{FF2B5EF4-FFF2-40B4-BE49-F238E27FC236}">
                <a16:creationId xmlns:a16="http://schemas.microsoft.com/office/drawing/2014/main" id="{3A09E480-2DB2-4D60-AA05-375126DD019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44725" y="779565"/>
            <a:ext cx="2462717" cy="2462717"/>
          </a:xfrm>
          <a:prstGeom prst="rect">
            <a:avLst/>
          </a:prstGeom>
        </p:spPr>
      </p:pic>
      <p:sp>
        <p:nvSpPr>
          <p:cNvPr id="4" name="TextBox 3">
            <a:extLst>
              <a:ext uri="{FF2B5EF4-FFF2-40B4-BE49-F238E27FC236}">
                <a16:creationId xmlns:a16="http://schemas.microsoft.com/office/drawing/2014/main" id="{7618F485-79C1-4FB8-9F16-43A35411261D}"/>
              </a:ext>
            </a:extLst>
          </p:cNvPr>
          <p:cNvSpPr txBox="1"/>
          <p:nvPr/>
        </p:nvSpPr>
        <p:spPr>
          <a:xfrm>
            <a:off x="885370" y="4256629"/>
            <a:ext cx="2521844" cy="369332"/>
          </a:xfrm>
          <a:prstGeom prst="rect">
            <a:avLst/>
          </a:prstGeom>
          <a:noFill/>
        </p:spPr>
        <p:txBody>
          <a:bodyPr wrap="none" rtlCol="0">
            <a:spAutoFit/>
          </a:bodyPr>
          <a:lstStyle/>
          <a:p>
            <a:r>
              <a:rPr lang="en-US" dirty="0">
                <a:solidFill>
                  <a:schemeClr val="bg1"/>
                </a:solidFill>
              </a:rPr>
              <a:t>Hunting for Optimum</a:t>
            </a:r>
          </a:p>
        </p:txBody>
      </p:sp>
    </p:spTree>
    <p:extLst>
      <p:ext uri="{BB962C8B-B14F-4D97-AF65-F5344CB8AC3E}">
        <p14:creationId xmlns:p14="http://schemas.microsoft.com/office/powerpoint/2010/main" val="1763969232"/>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E8455-E19D-4C9C-818B-46BC74488717}"/>
              </a:ext>
            </a:extLst>
          </p:cNvPr>
          <p:cNvSpPr>
            <a:spLocks noGrp="1"/>
          </p:cNvSpPr>
          <p:nvPr>
            <p:ph type="title"/>
          </p:nvPr>
        </p:nvSpPr>
        <p:spPr/>
        <p:txBody>
          <a:bodyPr/>
          <a:lstStyle/>
          <a:p>
            <a:r>
              <a:rPr lang="en-US" dirty="0"/>
              <a:t>Correlation and Bias: Sentiment</a:t>
            </a:r>
          </a:p>
        </p:txBody>
      </p:sp>
      <p:sp>
        <p:nvSpPr>
          <p:cNvPr id="3" name="Content Placeholder 2">
            <a:extLst>
              <a:ext uri="{FF2B5EF4-FFF2-40B4-BE49-F238E27FC236}">
                <a16:creationId xmlns:a16="http://schemas.microsoft.com/office/drawing/2014/main" id="{40DF4F78-9D34-49CB-ACDD-4141E10D32A3}"/>
              </a:ext>
            </a:extLst>
          </p:cNvPr>
          <p:cNvSpPr>
            <a:spLocks noGrp="1"/>
          </p:cNvSpPr>
          <p:nvPr>
            <p:ph idx="1"/>
          </p:nvPr>
        </p:nvSpPr>
        <p:spPr/>
        <p:txBody>
          <a:bodyPr/>
          <a:lstStyle/>
          <a:p>
            <a:r>
              <a:rPr lang="en-US" dirty="0"/>
              <a:t>Correlation: whenever a prediction appears to be a function of a feature (this time ignoring proportionality) e.g. BMI as an indicator of metabolic disorder</a:t>
            </a:r>
          </a:p>
          <a:p>
            <a:r>
              <a:rPr lang="en-US" dirty="0"/>
              <a:t>Bias: whenever a prediction error is correlated with a feature e.g. having more false negatives for women than for men</a:t>
            </a:r>
          </a:p>
          <a:p>
            <a:r>
              <a:rPr lang="en-US" dirty="0"/>
              <a:t>Faux bias: whenever the system indicates the presence of a correlation that we may prefer if it wasn’t there e.g. “people identifying as women usually have a </a:t>
            </a:r>
            <a:r>
              <a:rPr lang="en-US"/>
              <a:t>higher birth </a:t>
            </a:r>
            <a:r>
              <a:rPr lang="en-US" dirty="0"/>
              <a:t>rate than those who are not =&gt; gender bias!”</a:t>
            </a:r>
          </a:p>
          <a:p>
            <a:r>
              <a:rPr lang="en-US" dirty="0"/>
              <a:t>Bias vs faux bias ~ equal opportunity vs equal outcome</a:t>
            </a:r>
          </a:p>
        </p:txBody>
      </p:sp>
      <p:pic>
        <p:nvPicPr>
          <p:cNvPr id="4" name="Picture 3">
            <a:extLst>
              <a:ext uri="{FF2B5EF4-FFF2-40B4-BE49-F238E27FC236}">
                <a16:creationId xmlns:a16="http://schemas.microsoft.com/office/drawing/2014/main" id="{7D475C26-6CDE-4312-BB68-1C5E5CF8CA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51403" y="0"/>
            <a:ext cx="1140597" cy="1140597"/>
          </a:xfrm>
          <a:prstGeom prst="rect">
            <a:avLst/>
          </a:prstGeom>
        </p:spPr>
      </p:pic>
    </p:spTree>
    <p:extLst>
      <p:ext uri="{BB962C8B-B14F-4D97-AF65-F5344CB8AC3E}">
        <p14:creationId xmlns:p14="http://schemas.microsoft.com/office/powerpoint/2010/main" val="2136896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052BEFF1-896C-45B1-B02C-96A6A1BC3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3" name="Freeform 36">
            <a:extLst>
              <a:ext uri="{FF2B5EF4-FFF2-40B4-BE49-F238E27FC236}">
                <a16:creationId xmlns:a16="http://schemas.microsoft.com/office/drawing/2014/main" id="{BB237A14-61B1-4C00-A670-5D8D68A86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a:p>
        </p:txBody>
      </p:sp>
      <p:sp>
        <p:nvSpPr>
          <p:cNvPr id="25" name="Freeform: Shape 24">
            <a:extLst>
              <a:ext uri="{FF2B5EF4-FFF2-40B4-BE49-F238E27FC236}">
                <a16:creationId xmlns:a16="http://schemas.microsoft.com/office/drawing/2014/main" id="{8598F259-6F54-47A3-8D13-1603D786A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0BA768A8-4FED-4ED8-9E46-6BE72188E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28FBEACE-745F-47CB-AF11-A640CF8D4CA7}"/>
              </a:ext>
            </a:extLst>
          </p:cNvPr>
          <p:cNvSpPr>
            <a:spLocks noGrp="1"/>
          </p:cNvSpPr>
          <p:nvPr>
            <p:ph type="title"/>
          </p:nvPr>
        </p:nvSpPr>
        <p:spPr>
          <a:xfrm>
            <a:off x="653143" y="1645920"/>
            <a:ext cx="3522879" cy="4470821"/>
          </a:xfrm>
        </p:spPr>
        <p:txBody>
          <a:bodyPr>
            <a:normAutofit/>
          </a:bodyPr>
          <a:lstStyle/>
          <a:p>
            <a:pPr algn="r"/>
            <a:r>
              <a:rPr lang="en-US" sz="3600">
                <a:solidFill>
                  <a:srgbClr val="FFFFFF"/>
                </a:solidFill>
              </a:rPr>
              <a:t>Famous Controversies: COMPAS</a:t>
            </a:r>
          </a:p>
        </p:txBody>
      </p:sp>
      <p:sp>
        <p:nvSpPr>
          <p:cNvPr id="3" name="Content Placeholder 2">
            <a:extLst>
              <a:ext uri="{FF2B5EF4-FFF2-40B4-BE49-F238E27FC236}">
                <a16:creationId xmlns:a16="http://schemas.microsoft.com/office/drawing/2014/main" id="{EC226011-129E-4EC5-BA31-6AE5840C44BE}"/>
              </a:ext>
            </a:extLst>
          </p:cNvPr>
          <p:cNvSpPr>
            <a:spLocks noGrp="1"/>
          </p:cNvSpPr>
          <p:nvPr>
            <p:ph idx="1"/>
          </p:nvPr>
        </p:nvSpPr>
        <p:spPr>
          <a:xfrm>
            <a:off x="5204109" y="1645920"/>
            <a:ext cx="5919503" cy="4470821"/>
          </a:xfrm>
        </p:spPr>
        <p:txBody>
          <a:bodyPr>
            <a:normAutofit/>
          </a:bodyPr>
          <a:lstStyle/>
          <a:p>
            <a:r>
              <a:rPr lang="en-US" dirty="0"/>
              <a:t>Correctional Offender Management Profiling for Alternative Sanctions </a:t>
            </a:r>
          </a:p>
          <a:p>
            <a:endParaRPr lang="en-US" dirty="0"/>
          </a:p>
          <a:p>
            <a:r>
              <a:rPr lang="en-US" dirty="0"/>
              <a:t>algorithm used in US court systems to predict the likelihood that a defendant would become a recidivist </a:t>
            </a:r>
          </a:p>
          <a:p>
            <a:endParaRPr lang="en-US" dirty="0"/>
          </a:p>
          <a:p>
            <a:r>
              <a:rPr lang="en-US" dirty="0"/>
              <a:t>the model predicted twice as many </a:t>
            </a:r>
            <a:r>
              <a:rPr lang="en-US" b="1" dirty="0"/>
              <a:t>false positives </a:t>
            </a:r>
            <a:r>
              <a:rPr lang="en-US" dirty="0"/>
              <a:t>for recidivism for black offenders (45%) than white offenders (23%). </a:t>
            </a:r>
          </a:p>
        </p:txBody>
      </p:sp>
    </p:spTree>
    <p:extLst>
      <p:ext uri="{BB962C8B-B14F-4D97-AF65-F5344CB8AC3E}">
        <p14:creationId xmlns:p14="http://schemas.microsoft.com/office/powerpoint/2010/main" val="4090274051"/>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52BEFF1-896C-45B1-B02C-96A6A1BC3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0" name="Freeform 36">
            <a:extLst>
              <a:ext uri="{FF2B5EF4-FFF2-40B4-BE49-F238E27FC236}">
                <a16:creationId xmlns:a16="http://schemas.microsoft.com/office/drawing/2014/main" id="{BB237A14-61B1-4C00-A670-5D8D68A86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a:p>
        </p:txBody>
      </p:sp>
      <p:sp>
        <p:nvSpPr>
          <p:cNvPr id="12" name="Freeform: Shape 11">
            <a:extLst>
              <a:ext uri="{FF2B5EF4-FFF2-40B4-BE49-F238E27FC236}">
                <a16:creationId xmlns:a16="http://schemas.microsoft.com/office/drawing/2014/main" id="{8598F259-6F54-47A3-8D13-1603D786A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BA768A8-4FED-4ED8-9E46-6BE72188E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0F591C51-D090-4666-ACF3-3D9AA8E84925}"/>
              </a:ext>
            </a:extLst>
          </p:cNvPr>
          <p:cNvSpPr>
            <a:spLocks noGrp="1"/>
          </p:cNvSpPr>
          <p:nvPr>
            <p:ph type="title"/>
          </p:nvPr>
        </p:nvSpPr>
        <p:spPr>
          <a:xfrm>
            <a:off x="653143" y="1645920"/>
            <a:ext cx="3522879" cy="4470821"/>
          </a:xfrm>
        </p:spPr>
        <p:txBody>
          <a:bodyPr>
            <a:normAutofit/>
          </a:bodyPr>
          <a:lstStyle/>
          <a:p>
            <a:pPr algn="r"/>
            <a:r>
              <a:rPr lang="en-US" sz="3600">
                <a:solidFill>
                  <a:srgbClr val="FFFFFF"/>
                </a:solidFill>
              </a:rPr>
              <a:t>Famous Controversies: Credit Assessment</a:t>
            </a:r>
          </a:p>
        </p:txBody>
      </p:sp>
      <p:sp>
        <p:nvSpPr>
          <p:cNvPr id="3" name="Content Placeholder 2">
            <a:extLst>
              <a:ext uri="{FF2B5EF4-FFF2-40B4-BE49-F238E27FC236}">
                <a16:creationId xmlns:a16="http://schemas.microsoft.com/office/drawing/2014/main" id="{67D27CBA-2744-4B03-A017-F4270F91AFC4}"/>
              </a:ext>
            </a:extLst>
          </p:cNvPr>
          <p:cNvSpPr>
            <a:spLocks noGrp="1"/>
          </p:cNvSpPr>
          <p:nvPr>
            <p:ph idx="1"/>
          </p:nvPr>
        </p:nvSpPr>
        <p:spPr>
          <a:xfrm>
            <a:off x="5204109" y="1645920"/>
            <a:ext cx="5919503" cy="4470821"/>
          </a:xfrm>
        </p:spPr>
        <p:txBody>
          <a:bodyPr>
            <a:normAutofit/>
          </a:bodyPr>
          <a:lstStyle/>
          <a:p>
            <a:pPr>
              <a:lnSpc>
                <a:spcPct val="90000"/>
              </a:lnSpc>
            </a:pPr>
            <a:r>
              <a:rPr lang="en-US" dirty="0"/>
              <a:t>“the algorithm may learn that men are more creditworthy than women because historically, more men were given loans than women due to societal biases” – bias potential</a:t>
            </a:r>
            <a:endParaRPr lang="en-US"/>
          </a:p>
          <a:p>
            <a:pPr>
              <a:lnSpc>
                <a:spcPct val="90000"/>
              </a:lnSpc>
            </a:pPr>
            <a:r>
              <a:rPr lang="en-US" dirty="0"/>
              <a:t>“In fact, a real-life story illustrates this: a man and his wife sent in two identical applications to their banking institution; the algorithm approved the man’s loan and rejected the woman’s.” – obvious bias</a:t>
            </a:r>
            <a:endParaRPr lang="en-US"/>
          </a:p>
          <a:p>
            <a:pPr>
              <a:lnSpc>
                <a:spcPct val="90000"/>
              </a:lnSpc>
            </a:pPr>
            <a:r>
              <a:rPr lang="en-US" dirty="0"/>
              <a:t>A typical issue of </a:t>
            </a:r>
            <a:r>
              <a:rPr lang="en-US" dirty="0" err="1"/>
              <a:t>inbalanced</a:t>
            </a:r>
            <a:r>
              <a:rPr lang="en-US" dirty="0"/>
              <a:t> training, a known problem for classifiers: either </a:t>
            </a:r>
            <a:r>
              <a:rPr lang="en-US" dirty="0" err="1"/>
              <a:t>undersampling</a:t>
            </a:r>
            <a:r>
              <a:rPr lang="en-US" dirty="0"/>
              <a:t> or oversampling may be advised</a:t>
            </a:r>
            <a:endParaRPr lang="en-US"/>
          </a:p>
        </p:txBody>
      </p:sp>
    </p:spTree>
    <p:extLst>
      <p:ext uri="{BB962C8B-B14F-4D97-AF65-F5344CB8AC3E}">
        <p14:creationId xmlns:p14="http://schemas.microsoft.com/office/powerpoint/2010/main" val="321770811"/>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52BEFF1-896C-45B1-B02C-96A6A1BC3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0" name="Freeform 36">
            <a:extLst>
              <a:ext uri="{FF2B5EF4-FFF2-40B4-BE49-F238E27FC236}">
                <a16:creationId xmlns:a16="http://schemas.microsoft.com/office/drawing/2014/main" id="{BB237A14-61B1-4C00-A670-5D8D68A86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a:p>
        </p:txBody>
      </p:sp>
      <p:sp>
        <p:nvSpPr>
          <p:cNvPr id="12" name="Freeform: Shape 11">
            <a:extLst>
              <a:ext uri="{FF2B5EF4-FFF2-40B4-BE49-F238E27FC236}">
                <a16:creationId xmlns:a16="http://schemas.microsoft.com/office/drawing/2014/main" id="{8598F259-6F54-47A3-8D13-1603D786A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BA768A8-4FED-4ED8-9E46-6BE72188E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0F591C51-D090-4666-ACF3-3D9AA8E84925}"/>
              </a:ext>
            </a:extLst>
          </p:cNvPr>
          <p:cNvSpPr>
            <a:spLocks noGrp="1"/>
          </p:cNvSpPr>
          <p:nvPr>
            <p:ph type="title"/>
          </p:nvPr>
        </p:nvSpPr>
        <p:spPr>
          <a:xfrm>
            <a:off x="653143" y="1645920"/>
            <a:ext cx="3522879" cy="4470821"/>
          </a:xfrm>
        </p:spPr>
        <p:txBody>
          <a:bodyPr>
            <a:normAutofit/>
          </a:bodyPr>
          <a:lstStyle/>
          <a:p>
            <a:pPr algn="r"/>
            <a:r>
              <a:rPr lang="en-US" sz="3600">
                <a:solidFill>
                  <a:srgbClr val="FFFFFF"/>
                </a:solidFill>
              </a:rPr>
              <a:t>Famous Controversies: Amazon’s Hiring Algorithm (1)</a:t>
            </a:r>
          </a:p>
        </p:txBody>
      </p:sp>
      <p:sp>
        <p:nvSpPr>
          <p:cNvPr id="3" name="Content Placeholder 2">
            <a:extLst>
              <a:ext uri="{FF2B5EF4-FFF2-40B4-BE49-F238E27FC236}">
                <a16:creationId xmlns:a16="http://schemas.microsoft.com/office/drawing/2014/main" id="{67D27CBA-2744-4B03-A017-F4270F91AFC4}"/>
              </a:ext>
            </a:extLst>
          </p:cNvPr>
          <p:cNvSpPr>
            <a:spLocks noGrp="1"/>
          </p:cNvSpPr>
          <p:nvPr>
            <p:ph idx="1"/>
          </p:nvPr>
        </p:nvSpPr>
        <p:spPr>
          <a:xfrm>
            <a:off x="5204109" y="1645920"/>
            <a:ext cx="5919503" cy="4470821"/>
          </a:xfrm>
        </p:spPr>
        <p:txBody>
          <a:bodyPr>
            <a:normAutofit/>
          </a:bodyPr>
          <a:lstStyle/>
          <a:p>
            <a:r>
              <a:rPr lang="en-US" dirty="0">
                <a:hlinkClick r:id="rId2"/>
              </a:rPr>
              <a:t>https://www.reuters.com/article/us-amazon-com-jobs-automation-insight-idUSKCN1MK08G</a:t>
            </a:r>
            <a:br>
              <a:rPr lang="en-US" dirty="0"/>
            </a:br>
            <a:endParaRPr lang="en-US" dirty="0"/>
          </a:p>
          <a:p>
            <a:r>
              <a:rPr lang="en-US" dirty="0"/>
              <a:t>“their algorithm used for hiring employees was found to be biased against women” – based on what?</a:t>
            </a:r>
          </a:p>
          <a:p>
            <a:endParaRPr lang="en-US" dirty="0"/>
          </a:p>
          <a:p>
            <a:r>
              <a:rPr lang="en-US" dirty="0"/>
              <a:t>“based on the number of resumes submitted over the past ten years, and since most of the applicants were men, it was trained to favor men over women” – potential bias</a:t>
            </a:r>
          </a:p>
        </p:txBody>
      </p:sp>
    </p:spTree>
    <p:extLst>
      <p:ext uri="{BB962C8B-B14F-4D97-AF65-F5344CB8AC3E}">
        <p14:creationId xmlns:p14="http://schemas.microsoft.com/office/powerpoint/2010/main" val="684242212"/>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52BEFF1-896C-45B1-B02C-96A6A1BC3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0" name="Freeform 36">
            <a:extLst>
              <a:ext uri="{FF2B5EF4-FFF2-40B4-BE49-F238E27FC236}">
                <a16:creationId xmlns:a16="http://schemas.microsoft.com/office/drawing/2014/main" id="{BB237A14-61B1-4C00-A670-5D8D68A86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a:p>
        </p:txBody>
      </p:sp>
      <p:sp>
        <p:nvSpPr>
          <p:cNvPr id="12" name="Freeform: Shape 11">
            <a:extLst>
              <a:ext uri="{FF2B5EF4-FFF2-40B4-BE49-F238E27FC236}">
                <a16:creationId xmlns:a16="http://schemas.microsoft.com/office/drawing/2014/main" id="{8598F259-6F54-47A3-8D13-1603D786A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BA768A8-4FED-4ED8-9E46-6BE72188E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0F591C51-D090-4666-ACF3-3D9AA8E84925}"/>
              </a:ext>
            </a:extLst>
          </p:cNvPr>
          <p:cNvSpPr>
            <a:spLocks noGrp="1"/>
          </p:cNvSpPr>
          <p:nvPr>
            <p:ph type="title"/>
          </p:nvPr>
        </p:nvSpPr>
        <p:spPr>
          <a:xfrm>
            <a:off x="653143" y="1645920"/>
            <a:ext cx="3522879" cy="4470821"/>
          </a:xfrm>
        </p:spPr>
        <p:txBody>
          <a:bodyPr>
            <a:normAutofit/>
          </a:bodyPr>
          <a:lstStyle/>
          <a:p>
            <a:pPr algn="r"/>
            <a:r>
              <a:rPr lang="en-US" sz="3600">
                <a:solidFill>
                  <a:srgbClr val="FFFFFF"/>
                </a:solidFill>
              </a:rPr>
              <a:t>Famous Controversies: Amazon’s Hiring Algorithm (2)</a:t>
            </a:r>
          </a:p>
        </p:txBody>
      </p:sp>
      <p:sp>
        <p:nvSpPr>
          <p:cNvPr id="3" name="Content Placeholder 2">
            <a:extLst>
              <a:ext uri="{FF2B5EF4-FFF2-40B4-BE49-F238E27FC236}">
                <a16:creationId xmlns:a16="http://schemas.microsoft.com/office/drawing/2014/main" id="{67D27CBA-2744-4B03-A017-F4270F91AFC4}"/>
              </a:ext>
            </a:extLst>
          </p:cNvPr>
          <p:cNvSpPr>
            <a:spLocks noGrp="1"/>
          </p:cNvSpPr>
          <p:nvPr>
            <p:ph idx="1"/>
          </p:nvPr>
        </p:nvSpPr>
        <p:spPr>
          <a:xfrm>
            <a:off x="5204109" y="1645920"/>
            <a:ext cx="5919503" cy="4470821"/>
          </a:xfrm>
        </p:spPr>
        <p:txBody>
          <a:bodyPr>
            <a:normAutofit/>
          </a:bodyPr>
          <a:lstStyle/>
          <a:p>
            <a:pPr>
              <a:lnSpc>
                <a:spcPct val="90000"/>
              </a:lnSpc>
            </a:pPr>
            <a:r>
              <a:rPr lang="en-US" sz="1900"/>
              <a:t>It is implied that having 80% men vs 20% women technical staff at FAANG companies is an indication of bias in the recruitment process, but the distribution of all other features are ignored – faux bias argument</a:t>
            </a:r>
          </a:p>
          <a:p>
            <a:pPr>
              <a:lnSpc>
                <a:spcPct val="90000"/>
              </a:lnSpc>
            </a:pPr>
            <a:r>
              <a:rPr lang="en-US" sz="1900"/>
              <a:t>“Problems with the data that underpinned the models’ judgments meant that unqualified candidates were often recommended for all manner of jobs, the people said. With the technology returning results almost at random, Amazon shut down the project, they said.” – but could we even predict from CVs alone in the first place?</a:t>
            </a:r>
          </a:p>
          <a:p>
            <a:pPr>
              <a:lnSpc>
                <a:spcPct val="90000"/>
              </a:lnSpc>
            </a:pPr>
            <a:r>
              <a:rPr lang="en-US" sz="1900"/>
              <a:t>This is an example more of an inappropriate AI application, rather than bias.</a:t>
            </a:r>
          </a:p>
        </p:txBody>
      </p:sp>
    </p:spTree>
    <p:extLst>
      <p:ext uri="{BB962C8B-B14F-4D97-AF65-F5344CB8AC3E}">
        <p14:creationId xmlns:p14="http://schemas.microsoft.com/office/powerpoint/2010/main" val="4027139039"/>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52BEFF1-896C-45B1-B02C-96A6A1BC3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0" name="Freeform 36">
            <a:extLst>
              <a:ext uri="{FF2B5EF4-FFF2-40B4-BE49-F238E27FC236}">
                <a16:creationId xmlns:a16="http://schemas.microsoft.com/office/drawing/2014/main" id="{BB237A14-61B1-4C00-A670-5D8D68A86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a:p>
        </p:txBody>
      </p:sp>
      <p:sp>
        <p:nvSpPr>
          <p:cNvPr id="12" name="Freeform: Shape 11">
            <a:extLst>
              <a:ext uri="{FF2B5EF4-FFF2-40B4-BE49-F238E27FC236}">
                <a16:creationId xmlns:a16="http://schemas.microsoft.com/office/drawing/2014/main" id="{8598F259-6F54-47A3-8D13-1603D786A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BA768A8-4FED-4ED8-9E46-6BE72188E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0F591C51-D090-4666-ACF3-3D9AA8E84925}"/>
              </a:ext>
            </a:extLst>
          </p:cNvPr>
          <p:cNvSpPr>
            <a:spLocks noGrp="1"/>
          </p:cNvSpPr>
          <p:nvPr>
            <p:ph type="title"/>
          </p:nvPr>
        </p:nvSpPr>
        <p:spPr>
          <a:xfrm>
            <a:off x="653143" y="1645920"/>
            <a:ext cx="3522879" cy="4470821"/>
          </a:xfrm>
        </p:spPr>
        <p:txBody>
          <a:bodyPr>
            <a:normAutofit/>
          </a:bodyPr>
          <a:lstStyle/>
          <a:p>
            <a:pPr algn="r"/>
            <a:r>
              <a:rPr lang="en-US" sz="3600">
                <a:solidFill>
                  <a:srgbClr val="FFFFFF"/>
                </a:solidFill>
              </a:rPr>
              <a:t>Famous Controversies: Not Color Blind</a:t>
            </a:r>
          </a:p>
        </p:txBody>
      </p:sp>
      <p:sp>
        <p:nvSpPr>
          <p:cNvPr id="3" name="Content Placeholder 2">
            <a:extLst>
              <a:ext uri="{FF2B5EF4-FFF2-40B4-BE49-F238E27FC236}">
                <a16:creationId xmlns:a16="http://schemas.microsoft.com/office/drawing/2014/main" id="{67D27CBA-2744-4B03-A017-F4270F91AFC4}"/>
              </a:ext>
            </a:extLst>
          </p:cNvPr>
          <p:cNvSpPr>
            <a:spLocks noGrp="1"/>
          </p:cNvSpPr>
          <p:nvPr>
            <p:ph idx="1"/>
          </p:nvPr>
        </p:nvSpPr>
        <p:spPr>
          <a:xfrm>
            <a:off x="5204109" y="1645920"/>
            <a:ext cx="5919503" cy="4470821"/>
          </a:xfrm>
        </p:spPr>
        <p:txBody>
          <a:bodyPr>
            <a:normAutofit/>
          </a:bodyPr>
          <a:lstStyle/>
          <a:p>
            <a:pPr>
              <a:lnSpc>
                <a:spcPct val="90000"/>
              </a:lnSpc>
            </a:pPr>
            <a:r>
              <a:rPr lang="en-US" sz="1900"/>
              <a:t>Not Color Blind: AI Predicts Racial Identity from Black and White Retinal Vessel Segmentations</a:t>
            </a:r>
          </a:p>
          <a:p>
            <a:pPr>
              <a:lnSpc>
                <a:spcPct val="90000"/>
              </a:lnSpc>
            </a:pPr>
            <a:r>
              <a:rPr lang="en-US" sz="1900"/>
              <a:t>“</a:t>
            </a:r>
            <a:r>
              <a:rPr lang="en-US" sz="1900" i="1"/>
              <a:t>Two potential explanations for these findings are that: retinal vessels physiologically differ between Black and White babies…”</a:t>
            </a:r>
          </a:p>
          <a:p>
            <a:pPr>
              <a:lnSpc>
                <a:spcPct val="90000"/>
              </a:lnSpc>
            </a:pPr>
            <a:r>
              <a:rPr lang="en-US" sz="1900" i="1"/>
              <a:t>“… or the U-Net segments the retinal vasculature differently for various fundus pigmentations.” – faux bias in itself</a:t>
            </a:r>
            <a:endParaRPr lang="en-US" sz="1900"/>
          </a:p>
          <a:p>
            <a:pPr>
              <a:lnSpc>
                <a:spcPct val="90000"/>
              </a:lnSpc>
            </a:pPr>
            <a:r>
              <a:rPr lang="en-US" sz="1900"/>
              <a:t>Differences that are imperceptible to humans (e.g. very high bitrate lossy compression) may still be detectable to AI solutions</a:t>
            </a:r>
          </a:p>
          <a:p>
            <a:pPr>
              <a:lnSpc>
                <a:spcPct val="90000"/>
              </a:lnSpc>
            </a:pPr>
            <a:r>
              <a:rPr lang="en-US" sz="1900"/>
              <a:t>The sentiment again cries for bias without actually verifying that statement</a:t>
            </a:r>
          </a:p>
        </p:txBody>
      </p:sp>
    </p:spTree>
    <p:extLst>
      <p:ext uri="{BB962C8B-B14F-4D97-AF65-F5344CB8AC3E}">
        <p14:creationId xmlns:p14="http://schemas.microsoft.com/office/powerpoint/2010/main" val="2881136080"/>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34" name="Rectangle 33">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6"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38" name="Freeform: Shape 37">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2" name="Title 1">
            <a:extLst>
              <a:ext uri="{FF2B5EF4-FFF2-40B4-BE49-F238E27FC236}">
                <a16:creationId xmlns:a16="http://schemas.microsoft.com/office/drawing/2014/main" id="{F5380E6C-F1E8-4AEB-B86B-3DA46F8798F2}"/>
              </a:ext>
            </a:extLst>
          </p:cNvPr>
          <p:cNvSpPr>
            <a:spLocks noGrp="1"/>
          </p:cNvSpPr>
          <p:nvPr>
            <p:ph type="title"/>
          </p:nvPr>
        </p:nvSpPr>
        <p:spPr>
          <a:xfrm>
            <a:off x="1103312" y="452718"/>
            <a:ext cx="8947522" cy="1400530"/>
          </a:xfrm>
        </p:spPr>
        <p:txBody>
          <a:bodyPr anchor="ctr">
            <a:normAutofit/>
          </a:bodyPr>
          <a:lstStyle/>
          <a:p>
            <a:r>
              <a:rPr lang="en-US">
                <a:solidFill>
                  <a:srgbClr val="FFFFFF"/>
                </a:solidFill>
              </a:rPr>
              <a:t>Biased bias-metrics: DI</a:t>
            </a:r>
          </a:p>
        </p:txBody>
      </p:sp>
      <p:sp>
        <p:nvSpPr>
          <p:cNvPr id="3" name="Content Placeholder 2">
            <a:extLst>
              <a:ext uri="{FF2B5EF4-FFF2-40B4-BE49-F238E27FC236}">
                <a16:creationId xmlns:a16="http://schemas.microsoft.com/office/drawing/2014/main" id="{7158E8C4-4538-4534-B275-78179FF7CA02}"/>
              </a:ext>
            </a:extLst>
          </p:cNvPr>
          <p:cNvSpPr>
            <a:spLocks noGrp="1"/>
          </p:cNvSpPr>
          <p:nvPr>
            <p:ph idx="1"/>
          </p:nvPr>
        </p:nvSpPr>
        <p:spPr>
          <a:xfrm>
            <a:off x="1103312" y="2763520"/>
            <a:ext cx="8946541" cy="3484879"/>
          </a:xfrm>
        </p:spPr>
        <p:txBody>
          <a:bodyPr>
            <a:normAutofit/>
          </a:bodyPr>
          <a:lstStyle/>
          <a:p>
            <a:r>
              <a:rPr lang="en-US" dirty="0"/>
              <a:t>Disparate Impact = P(positive)|privileged / P(positive) | unprivileged</a:t>
            </a:r>
          </a:p>
          <a:p>
            <a:r>
              <a:rPr lang="en-US" dirty="0"/>
              <a:t>Builds on initial assumption about privilege</a:t>
            </a:r>
          </a:p>
          <a:p>
            <a:r>
              <a:rPr lang="en-US" dirty="0"/>
              <a:t>If the features defining privilege really have strong predictive power, then improving DI may have detrimental impact on general accuracy</a:t>
            </a:r>
          </a:p>
          <a:p>
            <a:r>
              <a:rPr lang="en-US" dirty="0"/>
              <a:t>DI identifies equal outcome as the ultimate goal, which may be a source of bias in itself</a:t>
            </a:r>
          </a:p>
        </p:txBody>
      </p:sp>
      <p:pic>
        <p:nvPicPr>
          <p:cNvPr id="13" name="Picture 12">
            <a:extLst>
              <a:ext uri="{FF2B5EF4-FFF2-40B4-BE49-F238E27FC236}">
                <a16:creationId xmlns:a16="http://schemas.microsoft.com/office/drawing/2014/main" id="{D0D032D2-FE3B-48E6-8F6E-6DAD172A72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51403" y="0"/>
            <a:ext cx="1140597" cy="1140597"/>
          </a:xfrm>
          <a:prstGeom prst="rect">
            <a:avLst/>
          </a:prstGeom>
        </p:spPr>
      </p:pic>
    </p:spTree>
    <p:extLst>
      <p:ext uri="{BB962C8B-B14F-4D97-AF65-F5344CB8AC3E}">
        <p14:creationId xmlns:p14="http://schemas.microsoft.com/office/powerpoint/2010/main" val="2195829729"/>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2" name="Title 1">
            <a:extLst>
              <a:ext uri="{FF2B5EF4-FFF2-40B4-BE49-F238E27FC236}">
                <a16:creationId xmlns:a16="http://schemas.microsoft.com/office/drawing/2014/main" id="{42B2F6B8-B0B0-499B-84B9-ABD2C6F1DC0F}"/>
              </a:ext>
            </a:extLst>
          </p:cNvPr>
          <p:cNvSpPr>
            <a:spLocks noGrp="1"/>
          </p:cNvSpPr>
          <p:nvPr>
            <p:ph type="title"/>
          </p:nvPr>
        </p:nvSpPr>
        <p:spPr>
          <a:xfrm>
            <a:off x="1103312" y="452718"/>
            <a:ext cx="8947522" cy="1400530"/>
          </a:xfrm>
        </p:spPr>
        <p:txBody>
          <a:bodyPr anchor="ctr">
            <a:normAutofit/>
          </a:bodyPr>
          <a:lstStyle/>
          <a:p>
            <a:r>
              <a:rPr lang="en-US">
                <a:solidFill>
                  <a:srgbClr val="FFFFFF"/>
                </a:solidFill>
              </a:rPr>
              <a:t>Do social biases even exist in AI systems?</a:t>
            </a:r>
          </a:p>
        </p:txBody>
      </p:sp>
      <p:sp>
        <p:nvSpPr>
          <p:cNvPr id="3" name="Content Placeholder 2">
            <a:extLst>
              <a:ext uri="{FF2B5EF4-FFF2-40B4-BE49-F238E27FC236}">
                <a16:creationId xmlns:a16="http://schemas.microsoft.com/office/drawing/2014/main" id="{1872356D-5EC5-4790-9079-2FF6FC26EB4A}"/>
              </a:ext>
            </a:extLst>
          </p:cNvPr>
          <p:cNvSpPr>
            <a:spLocks noGrp="1"/>
          </p:cNvSpPr>
          <p:nvPr>
            <p:ph idx="1"/>
          </p:nvPr>
        </p:nvSpPr>
        <p:spPr>
          <a:xfrm>
            <a:off x="1103312" y="2763520"/>
            <a:ext cx="8946541" cy="3484879"/>
          </a:xfrm>
        </p:spPr>
        <p:txBody>
          <a:bodyPr>
            <a:normAutofit/>
          </a:bodyPr>
          <a:lstStyle/>
          <a:p>
            <a:pPr>
              <a:lnSpc>
                <a:spcPct val="90000"/>
              </a:lnSpc>
            </a:pPr>
            <a:r>
              <a:rPr lang="en-US" sz="1700"/>
              <a:t>Sentiment: guilty until proven innocent</a:t>
            </a:r>
          </a:p>
          <a:p>
            <a:pPr>
              <a:lnSpc>
                <a:spcPct val="90000"/>
              </a:lnSpc>
            </a:pPr>
            <a:r>
              <a:rPr lang="en-US" sz="1700"/>
              <a:t>Fact: in deep-learning training set quality reign supreme, but there is no special input parameter for prejudice</a:t>
            </a:r>
          </a:p>
          <a:p>
            <a:pPr>
              <a:lnSpc>
                <a:spcPct val="90000"/>
              </a:lnSpc>
            </a:pPr>
            <a:r>
              <a:rPr lang="en-US" sz="1700"/>
              <a:t>Stochastic Gradient Descent naturally attempts to (over)fit to said training set =&gt; all sorts of biases are normally present, some of them could just as well be social</a:t>
            </a:r>
          </a:p>
          <a:p>
            <a:pPr>
              <a:lnSpc>
                <a:spcPct val="90000"/>
              </a:lnSpc>
            </a:pPr>
            <a:r>
              <a:rPr lang="en-US" sz="1700"/>
              <a:t>Any bias is considered problematic in a deep learning system. Practitioners attempt to minimize bias anyway</a:t>
            </a:r>
          </a:p>
          <a:p>
            <a:pPr>
              <a:lnSpc>
                <a:spcPct val="90000"/>
              </a:lnSpc>
            </a:pPr>
            <a:r>
              <a:rPr lang="en-US" sz="1700" b="1"/>
              <a:t>Reducing bias improves </a:t>
            </a:r>
            <a:r>
              <a:rPr lang="en-US" sz="1700"/>
              <a:t>the model’s general performance</a:t>
            </a:r>
          </a:p>
          <a:p>
            <a:pPr>
              <a:lnSpc>
                <a:spcPct val="90000"/>
              </a:lnSpc>
            </a:pPr>
            <a:r>
              <a:rPr lang="en-US" sz="1700" b="1"/>
              <a:t>Reducing faux bias may compromise </a:t>
            </a:r>
            <a:r>
              <a:rPr lang="en-US" sz="1700"/>
              <a:t>the model’s general performance</a:t>
            </a:r>
          </a:p>
        </p:txBody>
      </p:sp>
      <p:pic>
        <p:nvPicPr>
          <p:cNvPr id="9" name="Picture 8">
            <a:extLst>
              <a:ext uri="{FF2B5EF4-FFF2-40B4-BE49-F238E27FC236}">
                <a16:creationId xmlns:a16="http://schemas.microsoft.com/office/drawing/2014/main" id="{247ACCA8-78A6-42AC-B45B-D7F1B0C357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51403" y="0"/>
            <a:ext cx="1140597" cy="1140597"/>
          </a:xfrm>
          <a:prstGeom prst="rect">
            <a:avLst/>
          </a:prstGeom>
        </p:spPr>
      </p:pic>
    </p:spTree>
    <p:extLst>
      <p:ext uri="{BB962C8B-B14F-4D97-AF65-F5344CB8AC3E}">
        <p14:creationId xmlns:p14="http://schemas.microsoft.com/office/powerpoint/2010/main" val="2592471296"/>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
  <TotalTime>187</TotalTime>
  <Words>1101</Words>
  <Application>Microsoft Office PowerPoint</Application>
  <PresentationFormat>Widescreen</PresentationFormat>
  <Paragraphs>96</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Century Gothic</vt:lpstr>
      <vt:lpstr>Wingdings 3</vt:lpstr>
      <vt:lpstr>Ion</vt:lpstr>
      <vt:lpstr>Social Biases in AI</vt:lpstr>
      <vt:lpstr>Correlation and Bias: Sentiment</vt:lpstr>
      <vt:lpstr>Famous Controversies: COMPAS</vt:lpstr>
      <vt:lpstr>Famous Controversies: Credit Assessment</vt:lpstr>
      <vt:lpstr>Famous Controversies: Amazon’s Hiring Algorithm (1)</vt:lpstr>
      <vt:lpstr>Famous Controversies: Amazon’s Hiring Algorithm (2)</vt:lpstr>
      <vt:lpstr>Famous Controversies: Not Color Blind</vt:lpstr>
      <vt:lpstr>Biased bias-metrics: DI</vt:lpstr>
      <vt:lpstr>Do social biases even exist in AI systems?</vt:lpstr>
      <vt:lpstr>Bias Mitigation: Pre-processing</vt:lpstr>
      <vt:lpstr>Bias Mitigation: In-processing</vt:lpstr>
      <vt:lpstr>Bias Mitigation: Post-processing</vt:lpstr>
      <vt:lpstr>Bias Mitigation</vt:lpstr>
      <vt:lpstr>Software Solutions</vt:lpstr>
      <vt:lpstr>Compliance: ALTAI</vt:lpstr>
      <vt:lpstr>TechnoLynx</vt:lpstr>
      <vt:lpstr>TechnoLynx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Biases in AI</dc:title>
  <dc:creator>Balázs Keszthelyi</dc:creator>
  <cp:lastModifiedBy>Balázs Keszthelyi</cp:lastModifiedBy>
  <cp:revision>21</cp:revision>
  <dcterms:created xsi:type="dcterms:W3CDTF">2021-11-10T21:09:51Z</dcterms:created>
  <dcterms:modified xsi:type="dcterms:W3CDTF">2021-11-11T07:51:18Z</dcterms:modified>
</cp:coreProperties>
</file>